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9" r:id="rId4"/>
    <p:sldId id="258"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1" roundtripDataSignature="AMtx7mhUKczI33UIOPRs3mdc8vwjUMyy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84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45627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59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34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72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88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498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628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77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349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952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86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1298" y="223009"/>
            <a:ext cx="1308102" cy="1370891"/>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2dyCe1GPag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youtu.be/AfXxZwNLvPA"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alpha val="60000"/>
          </a:schemeClr>
        </a:solidFill>
        <a:effectLst/>
      </p:bgPr>
    </p:bg>
    <p:spTree>
      <p:nvGrpSpPr>
        <p:cNvPr id="1" name="Shape 89"/>
        <p:cNvGrpSpPr/>
        <p:nvPr/>
      </p:nvGrpSpPr>
      <p:grpSpPr>
        <a:xfrm>
          <a:off x="0" y="0"/>
          <a:ext cx="0" cy="0"/>
          <a:chOff x="0" y="0"/>
          <a:chExt cx="0" cy="0"/>
        </a:xfrm>
      </p:grpSpPr>
      <p:sp>
        <p:nvSpPr>
          <p:cNvPr id="90" name="Google Shape;90;p1"/>
          <p:cNvSpPr/>
          <p:nvPr/>
        </p:nvSpPr>
        <p:spPr>
          <a:xfrm>
            <a:off x="15659100" y="114300"/>
            <a:ext cx="2628900" cy="10515600"/>
          </a:xfrm>
          <a:prstGeom prst="rect">
            <a:avLst/>
          </a:prstGeom>
          <a:solidFill>
            <a:srgbClr val="F6F6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93" name="Google Shape;93;p1"/>
          <p:cNvSpPr/>
          <p:nvPr/>
        </p:nvSpPr>
        <p:spPr>
          <a:xfrm>
            <a:off x="2590799" y="3086100"/>
            <a:ext cx="12382517"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200" b="1" i="0" u="none" strike="noStrike" cap="none" dirty="0">
                <a:solidFill>
                  <a:schemeClr val="dk1"/>
                </a:solidFill>
                <a:latin typeface="Cambria"/>
                <a:ea typeface="Cambria"/>
                <a:cs typeface="Cambria"/>
                <a:sym typeface="Cambria"/>
              </a:rPr>
              <a:t>Sorting M</a:t>
            </a:r>
            <a:r>
              <a:rPr lang="en-US" sz="4200" b="1" dirty="0">
                <a:solidFill>
                  <a:schemeClr val="dk1"/>
                </a:solidFill>
                <a:latin typeface="Cambria"/>
                <a:ea typeface="Cambria"/>
                <a:cs typeface="Cambria"/>
                <a:sym typeface="Cambria"/>
              </a:rPr>
              <a:t>aterials into Groups</a:t>
            </a: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94" name="Google Shape;94;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ECAW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dAtRaXN1G65Mjgo59u1aWt2dvPZLGrDzipBYdBzwPfv+dcrb311c3sggkjRVPzO7kD6CrtxqTQW7iWdGYDqGyCK+MlCd7tH9EUa+Es/ZzSir76Lz+Rr+Hbb7PYR2zRhJFJyScA89aZ4o0yO8DC0wcNnngN0z+tc1Z6/MQZTcRrFnjc3LU7U/GFsluPLkJcdQDk59K0VGrzXtqcLzPLVRs6qULWs+39bHbaeluyRiRBFEFw4PXHpisi704f2za3yJvjjb50PJHoawtN8SaiyKz2c8wb7oSJmP6Cr8914wuii6Z4U1eRm6bbN8fmRWkMDiL2UWcdXiTKOTmlWVtPwdzqysHkSM4TOB5ag5Oc9fasXSdPWy1ieZoxJHMuEY/wABz0NLaaR8Sp12jwndK/8A00Cp/wChEU//AIRH4mTzsFtbCFU+/uug232OzPPtXTSyfGT0jBnl4rjnIqKTqVk7P9LfkaOpQwTWXknb5jZB287R/wDrqh4atPsNm9rKi7/MLb84DA981paX8MPHeoQtLc6zp1kFfYykuzA9hjFWbf4O+JpzOG8Uw7o2KgJbMdx+pYcV0Lh7G25eW33HmVPEnJFyyUm3rbfr/wAMYfim1t7y3aGGaMMqj5s8Fsc1Y0y70+G0t45JIoRGoDgt0x1+tdFbfBS2ZVh1DxPftdbd8xjVVSMe+e57c1qWPwX8IQwi4urjUb+FnKF3lKbTjIOFPI+vqK6o8MYhpKTSPIr+KmAi26dJt2tf09bd/wDM8s1ubTZNSt7xZ42SKQbkPde1akviXRFjdjMuNvygHJz2r0aL4b+B4mDL4fErOBhHlYqPxY9e/HArWl8J+Co4wLbw/pVu4GAy26Stn0AbGa648J1HbnmjyK3i7T96VGjr59fxPALLW9Is9bmvS4kR0IXJ+6a0Z/EaX1s0Nppl3O0mVBjiZuPwr1K90nT9F1OF47S3MLssgP2UR8Z5BGOK7S3t7d7jywFEQ5DFcgLjKn8ia7pcIU4WlKpf5f8ABPCh4xY6pKUaVBRaffvr2Pnvw3p3i6KF7ex8IapM8j795gK5B6daXxFpfjK6U2M3he8hl75A+U47nPHFe86xqraWClnjz3QKXQYRO+FGOvPfNY8srRxRWvlyMx+e5ZwSTk5IP6V10uEsPK03J/gePifFrM6cXRgltZ7210t/meW2HhH4gmOGzWxsbPEQbbJcg7V9wucUl98MfE1xKtzda1ZBITkskbOp9K9t02aK8kW1s4wjTsUmk/vIoyQp9OOT6ECrGqi0sLCO2ALyTNuZmB+WMdPw9PxNdFLh/A0ppODb83/kediuPs8xdFyVZRiuy+5a38jwWTwPqxkKz645jHdY8Z+nNEPw3tDdC4bXb6RmAEgKKoA9jzXrws21IyM0EMUSgDf5ZG0dcDJG4nrzWfNpl9YHzkhZYs/fA/eJ9fSvWpZNlkdFTV/Vny+J4v4iqLmliJNei+/Y48eB7LQ4m1C3D/aIUMlvdtM0mxvXZkA/SqyXmvu+P7as5AV3AvpWRxz/AH66jxBJdRaHqc6CWQ+QRIZDgqeO/rXnWnaortnBjPqxyR64r5jiPDQo1oKlFJW6Jd2fdcEY6vi8JUniJyk+b7Tb6LY34tQ1e5kKyatoAxn/AFunypjHcBX4q1ayaxOyoJPC0+T/ABiZMn05zisWW88sM6J5+eeVzng8881TsdQtZpC0mmo7k7cbyuD6+9fPKN1sfaN2OkuTrUVyvmaT4eIGcNFeSoD+Bjpiw6vM2F0OyZiM5j1FRn8GUVVje33nJYk7RtVyn1POeatWcErzhIbe+aQ8ABCTjPUHioeha1KkVrqw3GbQLhokPzD7RAw+g+YUsdmucy+HtQjA4Oy3Vs/98vmtqSF7Up5WoXdtIDtdN7DPt16+1RLHqDyuftvljPAHlnn6EEn8TS9ou4ezd9jMVrcJ5Is9QgcEnBgnUj3wMimWX9mR4MmIk28vLvjzx33L1962kt9TSbMOqWkeOVLjf+gA/nVqCfWkAC363DfxMLN1H57j/Kl7aC6h7GT6HJy29vej/Q79ZCOcC4R+vUADFM/s3UpImAXeR93dAf5813sSG5Vv7S02S4GMDdaIwJ9dz8AfgajbQrGRgYNDt4AV+8Z0UD6iMLj86n61BdR/VpvoedwrcQPta3LLjgCQf1IqwmpX6Q+Rsm8jB+XdnHr0Y/5NdrFoKhhIzWaEDGFknb5foSfbipbjTrViY5Y43KkZZbYJ+ZJ4pPGUylhKhwQvDlf3bwnHzMquGNV5bry2VFunI24/eydvTkV6jp1jp1unNlA7gdVjQkfhg1cB8rCx6eBuXgKm3GfXaM5qXjoLoNYOfc8z0261W3KSWdrKQVxmO2BVh/U+9aUcnia4dt+nzCMDo4AGT/wOu18y8YnzdNjZc/dIKAj/AD61NPaXl5saSC2hwMKqHIA9OP8ACsnj49jVYJ9zhlm1k7V+z2BYDnIRunTPzmiCW/imaQz2UBdh8oZlGfcAY712s2mxJD+8ljUsCMgcdPXApkdlHtKI8TKp2k7eSB9Kzlj10RccH3OQP2uUZL2zjH8EWT9fWp7XRrOQGRra5kL/AHgsAIz7EiuscxxrtElzKFA3CKFmxjtngVUv9UktT5cVheFAMs7lUxn6nH+elZPG1HsarCU+qMwaTpkS7f7GnYH+GW82gnvwuMU+OxsfLVV0fTQR18y5mY/+hUx9etVwx0i5OcnJmUkkde1Zk/iS+eZmt9Ntol/uu7sfqfmFCq15dfxK9jSj0LFp8I/Dqrd7ZNSmfeCBJd7MgjrwBV+1+EvhdbR5JmjkmAOYLiZwvPoSQDXY2lxDYl5LotLK/CwrzIx7cU25k1SS4E3yWgzlLcT/ADZ9+cn6V+uRy/Dp6U4272R/Pss7x0o3lXm32Unp56W/roc1oHgnwgdT0zRV0G0ia4voLdp4cSFVaQBuWztODXvNr8H/AA/a2y21rqerQwqcrGjxhfy2V5zokwvPEehM8aLLFq1qQYhhMGRcgg85zzXof7SWtazoHwwm1DQdQmsL4XcCJNF1ALcjoeK8PNP3WIUafu6LROyvdn3HDK+s4DnrNTfNLWSUnZRi7ap+ehg+OfA/iLRbN9S07WptQsYV3SxmJUmhUdWAQYcDqQADj1qr4J0jUtX1+zs7vxDcmzmsZriN7eRSxZWiAyGBAGJDXf8Awb1vVdf8CwTa88U+owu1vcSouFlIAIbHurDNed/BeT7H8avEfhhAwt9JS8EHzEgRvNAyjHbArneNrexlRk/81qk1fc9OGTYT63HFRirq+n2XeEmnyvRWt2XTS61q/FeKPwb4m0XTBe319BqqSb1mZV2spXuig4weRU0VvqElr5Vktm6BRsWBk4Ge475qP9puW2h+IHgprpQY9s/XGOq9cgisaaHT2uhNY6mtjMoyr2xBAHoSCK9fKuadH3n1e+p8nxQqdHFRcIpXirpWj+lje0SyudS8XWGlR7tLkui/2polQyRiNGbK5Bxk7Rkg+1dT4v8ABM2i+F9V1fT9e1O4ubW3e5WKRIQsrKM4bagPOCOD3rM+Do1C+8cS3F9ftfR2WnsIZGh2cyOo789EPOa9c1O2W+066s3xtnheJvoykf1ry8wq1PbzUZbaaN9j6TI6NCODoynTT5rt3jFvWT669LbM8A0S6F/4fttYaMyJcDcS7ZBkI+83sMYH0ro/A3hfUPFWmyXkt9JpukSSny2gAM1zt4JBOQqZBwcEnnoOvkngTUl07wbcWczan5tq80aoXJjDLkDgkCvpWAzWPwmRtFGZoNEDWmzuwhyuPxxXTj8TONODi/iV7/cefkuW0Xiq0ZJNwkoWeqV73bvvtpe/XrYxdX+GKSWJTS9dvo5lX5Uudrxv7NtUMM+oP4HpXnfgrSZNa8ayaBc3Vxpt3bRzrc7FRpImQoAq7lI2kNnI6jFH7N/jhdF8PXw8b+JmjhnCXVvJqMpyGYuHVSxyR8qnHqaw/GfiX+1PjVeap8Odfizc6WomvIBuVHXhuGGG+VU/KuKlXxCvQjLV+fz381+Z7mIy7AtrGVqa5YK9+Ra3XLZx2dm0+rXLoetaj8JLfUIRDeeKtZmjHRWjgOPp+7p9r8Kbe1t4oIfE2qBYm3ITDAT9CdnI9qZ8DrzxTOms2virWjq1xC8LRPsVdispyvygdxXm3xs8dePNO+MNx4d8O+JDp1mtrDIIzDGwBK88lSeaIVMVUkqMZSvfbme/3kVsPl9GMsTUhBRUU+bkWztb7N+qLnw/8Onxx4l8R2V5rN3AdDu/swdYYyZWEjjcQRjoq9MVleMxH4J+IjeH2upb6OSyW4M86hSAS24HbjPQHpz0rq/2XdP1Cxv/ABTNqlx9oub2SG6eXbt3lmlyce5BrB+LIiuP2nNDsZo0eOeGzjfI7Gfn9KunisTQqpVJN8t7q7tpFkV8qy7H0pewpxip8rjJRSkuacdb2vs9u2mx2PhL4YT3trDqmqXs+lNLGClpaqu9FI43swIDY6gDj1NR+Ofhxf6dptxqmj30mqmFC8ltdRKZSo5JjZQASAPukc+tbv7Ruv6p4b+FGo6ho109peNJFCkyHDIGcAlT2OO9H7O2r6vrPw1gl1y+kv7uG4khM8hy7qMEbj3PzYz7VCxeJ5va873tv1322sU8ry90fY+yik1e1le10r8297ve9zznwy9lqOk2ktuAYtxkkkY/eKnofqcD6Uy4vwdRu9s6rDv3fNzg5/l2I9q5TQ5JrHxZ4us7J8Wtlqs6iL+4N52ke2ePyrYs/sclwDIzBRExdTnDH72Dnrzn9K+pwz9tTVZ9Vf06n5jmkHgsVLBx+xJq+10tF/wfMxp2ivJLixuGMUc4ZGMQ3Eg+me/HWsuDwH4dVFm/4mUrtzgNsAH5mtS0aBbwNKoVd53BegHoKsve6Rn955Lk9CbjqPXAbj6V8ZxtVnSxVNQbXu/qz73wxjGrl9ZyV/f/AERWi8HafGiNFpKMvrPOzk/linnw/ptrGxax022bIw0dqHc/99Zz+lV7vXWhci2ubS0Tj5Sgb8cnIqOLxk0YYtdWuQ2Nxbkj6LXxaqVn1Z+l+yguiNCGxfzG2xyFHHUDbj8hgfhTY9FeJDJILiNM8EuVA9RkmspPG1jDE/8Ap0zSN/CFbgfU/j6Vhaj4itrlmmJmk3/KDKSx/U4ql7Z9A5YHtOl/CWC+8MReIIbyzfzbX7QsRtiTnbnbu3eoxnFc38O9JtvGV/a21nZ21nHNE8gldBIyBe20Y74717B+z9qCar8J9N5z5Rlgb8HPH5EV5p+ynBKvjTxPaSRkJpDzWqkk/wAU3+CV68sJCXsrdd9WfLwxdWEZxlLXT71JJ/mZnj7TYvCXjC38NXV1G3n2f2qOdIfLXGSpGMnkY9e9dQ3w2uLXwQfENx4hWOOOx+2tF9l6Dy923O/9cVk/td21zF4s8G39rGrNc+dZEkZ6lWH9a9H+P90ND+AviEREKV04WsfOPvbUH86ccBSVSpdaJaBVx1aVKMVJ3V7/AH6Hl3wy0O48cRRz2NtJb27RrJNNNJ8seegwoBJIzxke9eiTfB+BYC1vrAafHHnQEofb7+QPzqb9mCzW0+DmkkhfOlLvMy4+Zt23+QA/CuZ+F/j/AMVa1+0F4r8O6jqEUuj2ss8NraiMAxeUwAbOMnI65NXRwVCEI86u5BWx1apNtNpeXa9vnucpr0Ufh7VZtH1nyrW8i2sF8sFZEPRlJ6g/n611/gjwNd+JLMap5y6fp8mTA7wK0sg6EgcAD0Jzn0xWT+2JZ2v2zwZfOpEst5LZuVHLIwBAPsCM/jXsfii7k8OfDXUb3TURJNO0p3t1xwpSI7ePwFZU8tpqtLn1SNK2Z1XRSvZq92utv61OM1X4YX1nayT6Tqh1GRQT9muV8sP7BlIAP1H415l4Q1K68SeLbTw59lk0t3mkillaLJiZAcqRxnketej/ALLHirxL4q8AT3fii8N5eR3OFlZArFGUMAcccZNce9u1n+2JLFAypaypFO8frI0PJ/PmnVwNB8tSCsm7EwxteEZwk3s/VNeZ3F38I7q55bxdOpByAlmFGfweuC+JHw/8WeGdPk1qO8i1W0txl3ijKyxL/eKknI55wePSvR/2jPFWveD/AAFb6r4duIoL1tSgg3Sxh1KtuyCD9BXVeCNUbxR4Hsb/AFCGLzLu3KXMa8oW5VwPY4NbTwGFlJ04xsyIY7EwfNGT+eq6P9T48i1fUJpoxJdosLthisoJI+gNavmSi0/d6ldK5O1NrD5frgVQtLObTdY1jR4dNtZTp+oT2waTLEqrHBwOnFbdtNdmF0uILdJDjYqR7VAzzk/SvCqpRla2x9TQqe1pxmuquc9eQ6jNHtm1a7mxnC4dwT+I/Ws17G6kVX/0xpMdUBwfcA12s6zeUUF1FCuCCsaRrxVUI0anbrZTcO00SgY/HNEKrXQpwRyDafd5w0N82efm4H/1qfHod02Wb7RGD0+ZT/Wtm/W1+TzdcaQkAnE5fI/An86pOdNDkebeXPT5gxx+orojUlbRfh/wTJxj1Z6/ol5pEu5oLdPtTcuGfbM3qAT/AE4ro9P/ALGvbRrd4Y7nd9+CVQGUjoeee/aqmqaXp91cMXt458EbZNm1wPcjBrOm8P2q5C3FxE6Dcm75ip9j1/PNfrEpU563af3n4JThiMPpyRkvuv8Ap+LNePw/YWOq6JeWdusLf2rahsDcCDKO/Y10n7R+i63r/wANX0/w/Yy3t8b2B1ijxnaG5PJxjFcVo2qO2u6PpzTfaFbVrb96iBVyJAcYH061618RvGOm+BfDTa9qsF1PbrKkWy3UM+W6cEgV89mXOsR771svzZ99w7KlLBR9hGy5pXW3SN/LbqUvhFouo+H/AATHDrSRQXssjXE8akYiyAACRxnaoz75ryv4Bala678c/F+u2mWjulutknZkE0IX9B+tYvjz4ueMvH1hJofgvw3eabYXIKT3Ep/fSoeqjHCgjrgk10n7OehR+H/FIs44HiZtLmeTcM7n82HJDdx7djmsXhqjpyqzVtvndrod0cwowrww0GnKSe2qSjCVlfZ/f231s39pe2F18RPBkbRiRRHcEgnA6rWcr2diApubOEqCoVY8lR3HA/rVv9p64ubb4ieDJbaTYwinycgZGV9eKzprrV4yrSXEJaT/AJZ+SZC3r17/AEr28oi5UXrpd/1sz4vi6pGGKhZa8q1t/wAFHpPwORLg65qcfmlWmhtVMgIPyJuOAeQMy1p/C7Xv7Y1nxpbmTd9h154U9kEUY/8AQlanfBaJk8BxXkigPeXM9w2EK9XIHHUcKOK4P9mW31211/xbNrGk6lY/2nc/bB9qtXiG7zH4BYAE4bPFfO15c1bmv1Z9/g6XJg5Qa1jGC+aSv6bHJaYtrpPxA8Y6LcWszhdWklj8m33HDneBnHPDdP0r2P4P6vHLpMvhubzUuNM4hWdCjyWxPyHB/u8of90eteWfESK4039oDUUguJYE1LT4ZyEB+cgFT0Gf4alS6v8ARr+21q0muPttkS0aNAyRSofvxsSAdrAdT0OD2r1o4d4jBwcfijf520t+B8xWzCOCzerCrpCpZt9m1dN67K7T8m9yz488G2ugeJf7Ou7WOfw3qszTWQkPyW0/JaI9sdWX8R2qS0tvCmkSgWdraRNICm5FIKg8ZzjgV6pdRaL8SPAJUMTaX8WUb/lpbyjofZ0YfpXgFnbzR/2jourRyDVbCZoLht/EhHRxnuQQfoRV5ZUjV/dTe23p/wAA5+JqdbDReKord2nfv3/7e6+fqkeyfB9ZE1LxAkhJ2m2VTjGV2Nj+deOfGexnvvj5qghZN0djbMATg/cHevUf2eEuUh11blnZhLAF3NkhdhwPb6V558TUaX9oTWo1HP8AZkDA+hCAiscP+7zBWe0n+p24xqvkc201elDTr9g7v9nxrttU14XkqyyLBajcvpmXg1x3xJXf+1joHykhUsiT6fvq7f4Dqv8AbPiFlyN0Vq209VyZsiuL+IZU/tXaKCcMEsse/wC9rlxjviJv/F+TPTyRWwdFN/Zp/wDpcDsv2tP+SN3f/X5b/wDodeQeHfF3j/w5okNh4TvrJbV286RZ7YOQ7AZ5PPavYP2sAD8HrkHp9tt//Q68f0O7isUENzdQSvHEkibn284+6T6gYr0Mro0K1OpGsuqtrboeDxHjMdhJ0J4PdqSfuqWl+zT6oZ4RtNdstV1fVNZMDT6nK08zQlQu5skgjpg88VZP+oEmVSbn1PmDuD+Fa15fWuqWv2i1jKOyhPlB2EdCMgYJzn86oyrBHYPMN5kiG0DdgA59BzmvpMNCNOCjFWWiPzjNa9XFYidWpK7d2+mvXTozM1cSXHh/ULiOOOMmEqrN0Qdz9TXmTrKSVa/gQeg3Ej9K9gmtTNoVzY+Z5LS2+1cYKyDurf4/SuSPhtFyv2yBWUkPgLkYr4Ti+tGOKhf+X9Wfq3hvSf8AZ1T/AB/ojixBGc/6VNNj+5GefzqeK2yWUQ3cnbjC/X6/nXVwaTEZDDDqx8tfvHcFGKmfRNFB2z3txMzc5BJGfrXybxET9DVI4trFFBkS3UEdPMl4P4VYteAVMlumDuBEe4/rXZx6Tpa2ziK1OFHGSefzqVLG3Q7LfRomJU8OvQ/mSf0qPrS7FexPX/2StQ+0eD9UsTMJDbXu8YULw6jsPoa2Pgvoh0vxx8R7gxlBPrY8vP8AdMYfj8XrB/Z0lkg17UbVrRLVLi1V1VQR80bYPUDnD/pXqepRQaDpPiHWFbmVJLyTtgpCFx/45n8a93By9pRhPtc+PxtN08RLybv89f8AI4r4/wChf2zL4IlCFzbeJbfOP7rBs/yrH/bGuWHwpg0yNS76hqlvFsB+8oJY/wAhXe+D/J8UeAfDGoyuSVhtrtW65dV7/rXlX7W19btrHgzSbiYojXE10wAyTtUKOPxNaVny05VF1sZ4aDnVjfq4noX7PkBtfhTpVuV2mMyrj0+dq8p+DEGz9pnxfMNg3aheg+vUV678C2hf4b2LW7bovNm2HHUeYa8y+EEqt8ffFMQSQFdUvSWI+U/r1/CsW37Oj8v0NLe9P0f/AKVEvftdjMXgo88au3Qf7Fem/EobvhT4gH/UIm/9FGvOP2sjIsHg5o41kI1VuGPQbOtek/EPn4V69j/oDz/+ijW3/Lyp6L8jGp8L+f5I82/Y3Ro/h7dqyFB9oQqCO3lisrU1b/hsZGGzb9mt8+v+qNbP7H7TN4CvPPmEr+dHyB0HljisHW1UftnWrfxfZIP/AEUwrGP8CHr+rN6/8WfrL9Tpv2wNv/CqrXc20f2xbZOM/wB+uo+ALF/hbpjF2f55vmbqf3retcz+19G0nwqt0VSxOr23A/4FXUfAVGj+GOnI6FGEkwKnt+8atl/vfy/yBfwv+3v/AG1Hzxrum2j/ABQ8bLLHOSNVdgVfAyQD6c1ZbTLWADzIZycbj8nGPrn+lS6m06/Frxw0L4H9p5PGcjaM96lkvkbZJ5IkwSMrGXP696+axbftpI+oy7/dafojAvp9Pik8trCWQf3lUZB9+aRzpph50x2ycD5CD+PNbg1WNlJNr8w+6JSqbj+HQUPrVltO62hBXr++3Y9eccCstex2XMqO4to0WIaKI8ABSseAoHbvV1LiMIFW3ckdf3Yap4tatpWPl28RI4G0Biav2N5GwfzJkiUHCgkHPv7VLvfYL6HS6xHrkPnXFjcwzICfkaNcrjtnPX2/CuZk8RX94XhvmfyyMStBB82B/DnOB9am8J6vlmtd9tBbBvMjNwSoUjqcd/pXUyw6BdL50epXVxk/vEteFc+/p+dft/8AAfLON/Ox/NWuNj7SjUce8W/+Cmc94VkWXxfoLokEEX9p24jjOTIw3dfYV3f7WpUfCX5zhP7Sttx9txribbTodF8X6PrGZ4dNW/illbmVY1B53MMnj3rQ/aX8d+DPEfw3/snR/Elhd3Zv4H8qN8sFDHJx7V85m8oyxcbPpH8z9G4So1YZXLmjs6np8K+78Cppdx5ul2w08QJ+6X99MwQLgddoOT+Qrqvg8mzx827VGvpG0udnGMKh82HoPf8ApXnNp4dmFhbXlvePfxlBgwIcg46H0+vNdT8MfEejeH/GDT67LFotvHpssO+5O0MxliYc+uAfyr1c0hGOEk4O60/NfM+V4arVZ5tCNSFm1O2rd/cltbT77k37RkkcfxO8G72RSIJ2BcccFaoXOoTPoDtam3ikAeZkXG1doOTjBHbP416VqPjz4R6m6PqOveGr10GENxskKj23DivM/jPr3gC8/wCEdg8J3+hq8upCK9eyVFKwOMOW2j7uM18/h8xWGg4pJ633/Q+/xnDss0rQcpShpZ+7p999O23U9n0Kaz8J/DWyudUl8i30/TUkunxnbhAXOB75rM8H/FbwT4s1qPR9D1OSe8lRnRGt3QEKMnkjHSuN+PXxE8JX3wn1vS9E8RafeX1zGkCQRSgsQzqG4/3c1wnwovdP8OzaDcXyrbGzuUL3AA2LHIjIxZuvBcVFDDyqUp1IvSCX/BNMZi4UMTSo1otSrOSXSz6aeb0On/aV87TfiJ4R1eGV4BdwyWUsqY3KA6twT04dq3/ix4J07Qvhzqms6UdSuL+xRZ0Mt7I4IDrvyuQp+Xd1Fc3+0j4i8J+JtC0T+x9e03ULq01NSYYrjLBHVlZuOeOK73wl8QtBuNKh0TxXfWljqIhEUguiEhu1xgujN8pBHUHkEke9YqclHmi9F919/wBTsnRjzQhOF5NXaa1a+Gy62Sj+Jl/s63EskGqxrIXtZI7e6C44SVw4YceoRDXBfGGZbb4/zQQttFxpcMkq/wAJkG5Qx99oWvWJ/F3wv+H+hS/Y9T0aztgTJ9msJEd5G9lUkk9ueK+d7XUtW8Y+OtW8b3FmIobwhLdJOTHEowo/Ifia9HL718Ypx7tvtrf/ADPAz5RwWU1Kc7/DGKutXa2tu2n5Huf7Ph/da/hWAFxEBuGCRsPNebfE+4ji/aF1tZHCE6ZAFPfOwcCuy+C3iLQPD6a1DrWsWWnySzxMguZwpYbTkjPXmvL/AIpX1jrXx41TUNIvLe+tjZW+2WBw6thADgj0rSgozzPlv9qX6nLivaUuHHV5dPZQ9PsHsHwBkE2r+JJg+7clqeOg/wBdwM81xnxA8v8A4az0YvgNsstpPrvrZ+A+taNoF14gTXNUs9MeUW2xbqZYi2PNzjcee1cZ8UdVsNU+PhvtH1K3ulXTYTDcW8gkVZEJYHK5BwQMiufEU+fGTpQ3vL8melldb2OV0sTWVoKNNt/9vQbPUP2sFY/B66KqWxe25OB0G+r37PtpGfAB8+GORvtsp3OgJP3a0tE8a+EfFmitp+tTWNtcSRhbzTr91Xn2DcOueQR7dDWT8QPid4J+HvhR7XR7rT57xYyljp9k6sA56FtvCrk5OetcXPp7Pzv53ta1j1FRlZTXa1/s2bUubm7fhbW54bY3l3deOfFVmkjSwRapMsKDG1R5hPFa96m5UtmRVdGUZOcsCeSa5n4ZWupRLc3tw22+vXaZw/BYlvmz6Gu2uY2uDGoid7k5wFHP4+1fa4OMqNCnCXRI/Gs9nDGY/EVae0pP8/zDW7eZtInBWF7TyyxUSLub3GOfyxXFWtjbtM7CB1QkrskkLhfcZ5rsNSU2si3EUzPKgJaIjHGOetZM2pXksbyLYSZJOfm5/AV8Bxg2sTTt/L+rP1Pw8d8HWVtp+v2UFtp1hGF8yIlzyWSEA59Bk1pRC1A81bF5DH134H8hxWBNfausq7NHnbIHOdoI/lUF7r2pxFY20sJK+RGTIW3D+dfI8rZ9+zqV3tgW9jGuAMMFyFH0wKbM11LkLNbxEZwML/I5/lXJJfeJZlYR2qCFsb0Mj88dMD39Kld/FaiLbYwRE/w+WGOP8+tHs/NCv5Ho/wAIprm28f2M02ofaYrhZIcBgQCVyOnHUV6T8fL/APs/4QeI5t+xpLQwKc93IX+teFeDZvEdl4q0bVNVm8u0t7uN3HlooVCcMTgdgT37V3H7UHirQNY+HUOh6TrdleTX2pQRyJbTq7hASxOAemQK93L6sY4acWz5fNIf7Vy/zW/y/Q7j4AsifDHT7GNgwsS1vweAPvAfkwryL9ojXNMj+N+nwX8YnXT9JDCMruwzux9u2PyrsPgXrWh+FdF1DTdW1i3sYTMssBu5BHuJXDYz1+6K8t8bTW3ir4z+JNXsTb3tught4LhW3IVVBypHXqadXERlgo6/1sLC0rY1U19lv7tbfmj6D+BV1DefDm0uYFCRvPMQo/h/eHivLvhDdv8A8NHeK9Pa1ZDHqF5KZCOoOMfzrY+EXi+18J28uk60Xg0yV/MiuSMrC5ABDY6KcAg9jn1r0eTxN8PdPefXTrXh+GWZB5tyk8fmOB0yQcmt8POnWo02nbl/Q5cRF0KsoS8/uunf8DzL9sG6a1sPBzRkbjqxGPbZzXqfj1TJ8LddSIFi2jT7QO/7k181/FbXpPi947tJNMaW28N6Ij+RNJGf9Ilb7z47DgAfSvbPh98RNFj0a20XxJqEVne28YhWa5OyO5UDAIY8Zx1Bqo4ilKvOF90FTDVFRVRqyd/ltb7znP2OIZYfh/d+Y7PunjIYj/pmOKoaw0bftdR4bLrbWwwPdCa9D1r4ifDnwZosjw6rpYRctHaacVd5GPYKnc+prxL4faleX3xNl+IniRv7PivbxXKy5CwQqpCgnsAMdaitKNOnCDd3dfmEb1uecVpaT+++n4np/wC1Yu/4b2Q2M/8AxObYkKM8fNXZ/CqyksPAunxSxPCzh5djjBUMxIz+BFUZ/ip8NdhaXxhozKpz/rg2D9K4P4k/HvQl0u40rwO8ur6tcIY45kjKww543ZPUjtiuiTpxqOtzdDOMpSXJHXW+nokcBpN1BqHizxhfDdIk+qz+WQR86hiP6VfiUeWsa28a4bI35wc5+uay/BUI0fQltTK73QLPMV6sx5J6CtVmhJY3V2ioRjBbcfx696+Vry5qjZ9hhabpUYwfRIzNW0sXeVlkKE5JEQI49eTxXL6h4Yhijab+0BGgGQHTLfmK6bVPEmk2MLKsizyY+TIIB49z0ritZ8Q32rH7NawvyePLTJ/Idq0oqr9nRGk3C3vGXdFLdv3NyzD1C7R17VNp0GqzRs1nHdzRZ6qMgH9a0dL8JandzhrpoYI+M/OCxPpwfrXZ6Z4e0uzhKlZcnuJnXOPbtXTUxEErLUwjSd77HRX2k6TG/wBomtoNOmT+O3JZSPdSCD+VOjv7q1Czadb3N4q5Ak+yBUH4oAf0rnopdas3Ij13cSfuAGQn8RU9u2vsfMtmtx/1xLIR+n9a/ZnRdved/X+v1P5sWLV/3cbPytf/ACf3HRJ4kWWEw6lZzuWGGCF8EegHWqU9h4E2mT+xbTyy24Ax4kz3yOufxqlceONY0d2tNTYSvtyRhMr/ALzngZ98n2ra+FmpSfEK9v4Y9V0uwktXCKDaG4MmQcqHLLkjjIA7ivKxdajh1zyWi7PS70trZX8j6nLMHjcWklU5W1pzxs7b3sm3bs2kn0YLDo3medaG70mVhhREcLIAO6kFScjtWdrqLqCfZb2aOZXA3QSQ4MgI6g98+o/KpfiKLjQNTOmW82lakwX/AEgQ2TRke3zMyE/iMetczBq0HlKttHJJIrY8uf5tjegU8j9RWmBxmHxknCEveXR7/wBelzLPckzLJ6Ma9anam9pxvyv7tm+nMlfzKR8M6TFlrjTYkxna5XG7B/8ArGrlha6FBIrWuh2zunO4ggAf41saNo1xq86re3bRl22hZD0IG5QQegORyPWr94dPtbGIXWiOjQMyOYmwQQeh9fY4xXpT9lflcbvyPmKLxaj7RVHFed3/AJ23Ko8OaNMiNBosTXEmCH8vaRn1P19a05dFm02QPGtpdBVwyFeDjqBnGSKz7TxDPBO1vY2IkQD93vJZowevQDn+XrWqdVvo7MvcWuyFRueRjhIx6/5JrklTnS6JI9OnXp4uycpSktrX0fl3uZ8HhXwtd3IMOnJ5mQ/mbNu3uTnt9Kn8X2LXSWVrfW8U6JPiJnTCkY4J9MjrW5oHhnxPqNnLfxQQaZp7JvFzfhlZ1GTuEQ5A7/MVz6VX0rwdf6tdiD/hKIGuW+eNnsWKk89T5nHSvArZ9l+ExEKU5ay203+f9XPqlw3mmJw7lJqMl3lqvkr2frZo5hvBfhlrxVj0mGMKN0pJ+XP90e3rW5p9lbzLutrcRQRf6t+zEf0FSeIdA1vwpZsdcszLZ/xXtoxeNznhXzho8nuRjtmsf+3NUZBDHNGsUYwUXCqF9f8APWvXwzp14t0Ht8vwPCzOOIwVSKx0Xrqtmn6NO2nW2t9xNb0fSdQbyJrE3QHzkA5EZPXvWfpfhvT9Id5tLsRDeSggY6qPX2HStuz8xhl3ZIeGPYvnqx/wpJnEzKsMnlsAPMbHp03H1OOnSulaM8t1HKFk2l2Wn3HJa1YxatOIdagY9wrDofWruh+HNIsVN5Y2JjmC/e2YHHYVoarp1xdEG0t2k8snJ3dvUk9qi0caneammm2Ftc6hdFfmhUABF6ZbOAq+5/WuitUpKn7STSscmBoYydd4ampS5trde77WXV7LdlS90nSNYd4tS08EgFozuyPfHoKpWfgvQNJu0umtRkruUOeNvupGefwrX8RWviLStdl0sR2Au40jl8gBnj5OSd5KjIUMcd9pq5NpupYNzJqFhqMoGRFDHKjfTcAy9u/515EM1wlabcU9NG7f0/wPrqnC2cYWhGEppN6qPNpZ92vc/EzppG8sXEO4XFm2ASMh4/f+X41ah1GGSQxXTPbFVJR1ck8+hFZlveNBqcsYgeC5H34ZkGFB4zjoR9MipGT9ws0aqksZKui5+77Zr24+zqRUovToz4musRhqsqdVWkt0/wA/mtdN91c1dkiB4HlkuA43RtwTn296sWkH2e15UEnlHcjH6n+lZ9pqCyadLFcLidVyuABnHQj0NYwvGn1FEXOUG4DzSxH9RX5txnFrFwUl9n9WfsnhvJTy+o4vTm/RHR3HmeSGmUBScgshBJ9sD+lRGNGlEpIEgXHCjOPQ5zx9BWVNOoZWEzZI42tuyee4x+tWtNsrrUnJgiC26HmaZ8ID7AZ3H6Zr4+NNydoo++q1oUVeb/r0LpbzIxtYKhXks2AOOw4qW2MInSQNuYZBBGT+pqRfDF1M2Fv1dyMkeWQv5bs/nUj+HNT0+Pzmsob6JRhjEdzL/wAA6GtXhaiV7HN9fh9pNL+u12JLINrI8hPfYzgHn2zkfTisxNJ8PpIZ4dOt0kzuEkSEuD71ca8s4rUzHY27JChMd+cen4elc/feLrX/AJYWVwyRZ3O/XPsTjjjtWUOb7J1q0kpLY0ry0s79xb3cX2pUOVEpA9skUzS9Nt7VHWxtLS3GcuIRnJ47nArlbjxlsJ8uxuP9kySdAe4//XUcXiiZI/3EGLiTnzZmGcVsqdS1uge7c9BMEYj+ZlKAchYv0ycj9KxLrSPCQV5p9PtPMXqX4A/pXH3mr6zfKMan5ak8+Vxj6nsKS48OzxQebdNNO8qhlbfw+c8Z55qXKNG3PO1xRjKtL2dODk+y/qy+djqm17w9ZxxJDKipGuAsWRn8uDWZqnivRZIfJNp58bNtZZRu49cGuKXULS1kliezKOpKnLAkH6EVt6BDZa3G8p1JIVQ4YLDtYE9snNbuEY6u5MvaU7KrBx9bW+9NoVNS063l8200W3Rydwfy+PwGeKsXfimS5l2yLhCvKlc5+ma0ns/Ddpta91CebbgbVkGT+AxWZNfeELZWI0d7o8/PK+SPqTn+VK6l0bK22KX23SnCJ/ZkTv0JCAN+G2rkN8sVuY9P06RJtoB2xHHr71Fa+IBvDadoEAbrjbuOPwAq0194uvGza6d5KsAFKxhc/wDfXWiUX1/FgpJCfafFE6xvFa3Cx/dUFAAPxNSQ6Lr10c3d2LJN2AWJO38uP1q7oHhzx34gfYsxhhjOyWeWU7EwOenfjOByOvStfxt4B1bw34Qn1aTUJL82gV/KgITAZ8M2TzwOeM1MnytLS78vkcc8wpRbiryt2/z0X4mCmleGNPlMt/cvezIRlWYbT+C9enrTpfFul24AsY1jRASoCKu7/Z9aj0Lw3pt/pNvqbRy3plRXkR2ZSjHOR0AOCD9adayWKXGbHRY0jUkK5KgHBxwf/wBdQqkJtq97F4fGUq75YaPs9/8Ag/K5UHibXb2TbZWLhWbgjOG+lSR6f4mvszNfw27dChlbP44GK0HXVJZi0l7Y2akckAtx9ahtNPsZIz5mratcMDy0C8f+gn09atSj0X6nU0+prN4d1y1ieaGS4SIHuBlfqe1ZWo3GsW5Nu+qTvI5CoFcgdMkkegGTXaWWq6o7IrLaxRgcn7Skc8g92GSPp1rF8Yrp66taeTam0C2ru0bybju3KM7xndnJwK/X83zCrhcHUqac1tH2u7X+R+C8I5BRzfNqOGUmotttNfyxcvRp2s9djkrjQ7SWezl1TTb2e1MpKySLIytIwA3HHXt+FdR4euP7Fu7a8tY1ieyOGggAUAljujCj/ZGfWtv4d+Jre3trqLULgwWkbqYHlJO1uhUH6c8f1rG1m6jutcu7nSnjmgZmwQ24CXaBnJ55Unp3r8L+uY7HY2WFlGUuXa12n8ujsf0DkOR0+HvbrGVU1K15ztFa7xu3s77X3Mj4k39xBrgVdyxNEzCRm3GXewIf2PzY/DNZ+ka3HYwzb7cyXqqrRXAcLmMHa6N2IPUdwQMdad4zvbCbQ7e1a6SK/s5mWAMSxaFjyr46EHp7CuU119ZtLHULeC3SeWG3jmMkR+UqxwmOMnJyMex9K9nCVqynGtD3WmtfP/g/8A+px9fLYZTWw+Manyp80bpSab0+/v8A5HtEN3qVzYQXljGsi+WFEkbqzlcADK9egHamCa+XLX0UrORglwSAMY+YdsVxHg68urjw9YuWeCeOMq0iDy2HJ4J7/jXXaXfXNqjwWVxLNDcDEqMgw7fQk8+9ftFD97h4VbL3kn9+u5/GmP5MPjquH5pNQk49OjsnbTfr2B7O4jhZrZZN4fEkaNwR2/8Ar/Wu/wDgv4XXW7t9f1i3VrSwm8qzgbkPMv3pGz12ngD1yewrldNvG04quoaerW0i71yQSDk91PPI6HNdr4DsfEEfgbSpYDP5E8H2hAhJA3kueh9TXyPGWd1cuw8EqTmpN3t2Vt7X7n2/AmU0atWriua0oJJJ9HK+q87RaXq3oz0Lx7eQ2vhbUC7FpBAWWKPmSTHOFA5JrxPw1q2pnXtNNpewiYzI08VzmNVjY5xgt8rADAGOT+NJ46e+uWkimuWcRf635jkt6fQfzrlIrX7Q1rGCS+5sE87Rnk/pX5nXxs8wft3FRbVl1a1ve+mv5H2881pYKUqEVzeeyPq9ZLW9gePdDPGwKSJkMpyOQRXifirwxa+GPETaXa6fFJYXwa5sS4z5ZXG+HJ7LlWX2OOgqXws2pXhNrbu7zoNxCgncvrx+FSeP4NZtbDTLrU57iGCK/RQ7fwh1ZCAT6g19BlPEtWWMhTdJq7SbV2tX6fPcWKy/D43AT99Ncrkk7XTSb+T6PybOfu1uDKsMccW9/vAHdtPvjgUiW9pbwmO4bMTglm6Et3bircduII2WKLhvvyZ5x1x6mqc0UlxPlZFT1B6IPXB71+nxknpfQ/I6kOX3mrt/15FTUL2aUxWenxzTzmRYoI26MzkKoJ7cn9DXsng3w7aeGdIWzgxJcSHzLu5I+aeTux9uwHYV534OtLP/AITbQ4EfcUM9yVIyWKxkKxP/AAMkfSvXq8bHVOety9I/m9b/AIn3fD2F9hglUfxVLtvyTso/Jpvz0vsird6fY3MommtYnlHRyo3dMdfoSPxNcncQW9nfS28VlaRbD8v7kMcfVs12zsoXPTHU1wXirWbFNcit/wB55rP5ednG70z7jFcMozafJ+B7E5U017S3ZXKnjjQl17wRLO4Q39pcBrWbaAVHAKcfwtnBH49q8t052CrOI3iWVcMgYEqw4OfyIPHUV7f97whqa4HyMG/9BNeMXk2nW2r6nbzTTRypeGRQqbgA6IxH5seK6crzCOFqctWVoSXXv/X6Hz3FmXLE4JV4r36bVv8AC9199mu133M67FvHp8z72AVSdxGMjuD1FYp1zS7eDMUsTANyMbj068/0IreuJtPurS40+RZDbXAIJyAUB61lweH/AAtbgpcIsjKMkyPx7DGcZrwuK8bh8ViYSpyukunqz1fDahOjl9WLX2/0RoeEWtvE1zNNub7LaLvuflOCT91QT+vsO1ekWUKR26jAi2IMhV4iU9FA/vHv/kVy/g/+y7fRpFtoIoIpb471jXAKxxqe3qSa7DRZI7mSFCVYudzkgfePLN+HQCvJwtOKirdT6tyc5yqS3u18k7fi1clsLMvG0cNqxjxmMgA4/MGkiea0vFbakTEYygwB7svQg+oH1zWlNKvy/ZbeN1U/encguPXp0+uKSRY5IVnVdmVPyqOhHUfjyOK6+RPYXP3OJ+JHhiG/gTV7S4nsI/NAvY7VscNwHGfc9a5FvCfh7yG3zXE7hcgTzFifc4xXqd9tfSL+0Ygp9kZCSePu5H5E/pXjrXvhuNd9xcajNJgbhvOPcD2ry8TTamuXqdGClyzlT6br9f8AP7zQGl6JZIJZLe0VQoZdyrk/TIp7ahpNvAqrp8TOeeQDkfTGRWQviLR4Wb7Lo0kwHQyAA/mSTSW3ia/uFKPYw2ayEhlU7iB9enSuZ0p2uztq1lCDlbZFjVIf7bsDNGFRElAVMfKApO4fjwa6zSjBLpar5KJZRJuG452sMdD+efoK86HiW10+2uIJLa4u4zdeYrW+1PlwQRye4zwPSs0fELxEukz2tra2emWYUHfJH0Q8scuT8xGOgNeFisuxeL0W17q77/12PfVTD4KiqSd5Ld931fr+W2xufFLw+sMFk0FqDeTSupeME+YgAKk++GH5VneD/Dd7Z3U2oXkcbWdvCwhi80YmlYYZiPRefyrmY/iBb3Go266g17f2glLO2+RxLwASF6DjsBjgcVyfi7UtQ1HXNSuNEkuGsJnUR+WGiUJwVTYT7A17OGy3FuisPOVtN7eey100/rtzYnN8N7JuS523Zruv8j2vQNL8OPukVZGnSZo2DZxkH0PStgwabbeb9k0uNnY58xEQBfxY/wBa8f8ACWpa5JpcrazJv/eRGFlUA7WVuu3GegroI2WQbmYfiqjFdjws07Slc8GhiISi1FbNrXt0/A7dr64jVmW40q129PMuF3fXCdetQpeTzXVukWsrcs8scbxW8Zx8zBc5P1rkPtNvFlZNox1LMK1fDmrwAQC2KkzX0ce5CCQQjkD88H8KyxFJ06TkjHG4lxp8sXq9P8/wPebi803SbbwzZ2gIgS9kYx4H7xfsc5bJ75HfvmsH4rxwXHg/UovNXyTYbUcZ6bZHG7HOMAelYXj/AFsWuveF4Y9hMaSy7CANwFtcJjH4Vja94hiu9HuIYpQyS2MauGwdhMMpI/TH4mvDqVatRUrLZL8/+AeZdRXKkZfw91eG20Cwghuni3WaTOM7gAs8yn3wAc9685+GWuXFvqviUXMyzQLeDyo5MlBJJKy5HcZOKufDDUkXT/s10NypaXcKAjBXafMyPzauH0aUx3Pi5YpDt2iUMPVLpCp/Wvfo4RQrV1bVuP8A6UYO+8XqtvJnsQ8T3izM0dvpqyHji3JIx7/lU/8AwkWsS/M88O49SsI5/MGuD1a58Ttqlx9j0u18sudpeUj9MjFQwr44mBItIiB/caMgfm9d8MJdJ6I9eGOU4KVnqj1lZ7lRygAUcS4wR7VTubO51GezlO+O0MnkSXTj5V3kYIz15H61eGu6KtyEuITcEcJDJKFUH6d/oa0dQ8TWt5YyWc2mBoWGCvnEcfgK+8zbOsvxmHnh+bfrZ+q6dz8O4UrVMkzOjmLlrB7d000/LZu3nuZ2uWljHdLY2jNJbQOixq6/MM8uW7E4/LNVklWEZYIFDMzYwAoJ9fpj2rOXWIYfOSZmuGLZVlcFpD0AcnoenJ4+lObw74g1W2eTXNIkjsW+eGK3lDow7bmXr/KoweMyvLMF7bDR5pPe29/Pt/W56XEmNz3Pqznip/uE9Gvhs7bLq9m76p7pPQ4rxFb3OoeLpDaRAwXk4itXX7khwAMHpkkGvUF+Gc2neD9QXU9VggP2ZLiWZYySroOIyCeR6eueKi0G0Fq1rds1pBaWsyec9xMFxgZ+UHlmzjgVoeMPFh1oxwMWtNNjYMFbCvO46Mw7KOy/ifSvynOMVmOOxdONFcsG+aTttr0v17I+syGrhsJl88VjVo1yq71mrLRfclfpuZWiw2enaRa27ySmZIxvAiUgMeT1PqTUqSajPdBrUtGRwpaQFj7egpYLq2mixD5TBurAZz+NVWn06C885pEilYbSc43D0r9NjxbSo0406VG6Ssrv/gH5hiMDPE15V6s1eTbdl1bv1ZcZp44RcTXHnspIVSMxoOpABr3f9nnxDaa38PILW3nSWXS5GtJADn5QSUP02kD6g+leFtdJJCACojXkAVJ4K8THwj4gGo6LJFvc4ubNn2pcITkj2PcHsfYmvLx3EMsZKPPBJL9T6fhepRy6tOnUn7tRLV7JrZvy1a8r36Hf/E+H7P4j1RV6PIHwfRgCa5LR1wIGIGSGGfxNafjTxlpniPxC9xY/Is1vGWgnQrKjjgqecH6jIrPh3WtqJQilo3K89Op7/jXw2JSVaol1bPocXTlTq+8v+Cu67rzR6b8Hc/2/djt9lOf++lqj+0dqwlTS/DluytKHN9cD+6igqgP1LE/8Ark/C3xHs/C1xqUzQx3l01uI4I43+QPnP7x+igY+vtXLT61Nq15dand3aXV5eNummHT0CqOygYAHp+Ne1l+IdDCxjF2le/pqa4zF08Hg5QqfHNNKPW0lZtrorPTu7WukzAh8QeKLjxPJpNrqH2S3hhDSN5QZmXPAGeOvet+S/wBYjt9y3ruF6kouSffjnpWbPJp8N6txI6RzAbQ5OMg9j6ir32mOSLapUJ976mumWY4qe9R/ez4ZKHKorSxnfCvxJrEfjiDxTrGoSNY2120EsTYwqONjuf8Ad3A/hX1Ze3H2eymuVjM3lxlwiEZfAzgGvlW3l02C4lRWjQzHMkZIw5x1x9K9K+HfxFh0m1XRfEUjmwRdlte4L+UnZJR1IHQNzxwfWt8HjbNxqS36n2WQY+nVpLCyaUk/d80+nre77u/da9Nd6tfa1YyzWUjWaq48xWkyQpxjBxx3rH8beWumWWqxzedLb3EDXA77d4Gfwz+VdHYaXZ3F/NNpt1bXenXsPyvE4eMkHI5GR0LDB9ai8S2Og6Vol4mpXltZiSFo98kgUKCMg46dfxrqw8qlOsp9Or8j6jEUoTg6SWvRW1v+Zb0Jo7zwpqtxJJ5cMiM288BQq5z+lfLWs3ep6740ngtrmSzhmZrkuB8xj4C4z7Ba9N1vxqNU0BfD2ksU0w/8fM/RrnH8CjsnqTyemMdeQm+xxXcdzIyxzJkLJkA4PUe4rzcVXjOyXQ+V4hzGnCH1WDTd7y62tsvXW7XSy63SbNG+nWL3LMboQodwkAG764rKk8Qr5SiKCxtSgGV8osTj61s+Ibt5fD15HZwrNL5RKxg48w9hn8TXndpp/jSaJnj0uGEdt8TSbawhh/aK56fBteNLC1F/e/RHq/w71y2vXlt7u4V8TB3IG3COuw4/Er+VdppV6z3BszeLbvHJycAiQZGRycdR+NeEaP4f+IcU8FwsdrjdyhtCpde4PNemO9xHDBNqQubfIwGxzH9T/EPyP8609m6Ss9j6NV4xm1LRN3V/Pdfeekabieb7UZk2tuGHBBGD1Cnnn+Rqze3TRyRw2siFfuNE/GwcEtu7Hjpz+Fclod/I9ui/aoWyPlYv1H0xTNZ1ewtYjKL3zpW+Xy0OB+OO3tWimoouo4x96Tsiz8R9cg0fwzeXUreRC6bEkf5VZccHJ4Ocj9B618+R+MdKjTbLfWrNnkjdj9BXSeO/O8UyKs92qWyOG8klizt6kY96z4PAOkvGsjNJEWGSBH/ielL2dOfvTZFCdVSc0t+/9f1oYUnjHR5JW/4mMpCjnyonwahPjLS45VdZNSmIIJHlkDHccmuzi8D6fagyC7jMeOBJaFzj324/Omf2ZoFpKH4IDDIEeFfpxz0p+zoWtqaznVmnF2szhNNmms11LTnZblbS2aaIp8oCE/u2J/4EDnnrjvS38kGoXQtr6OHyoYIhGjNxK24KTkYyQMnnp6V2mr6bpWo22o+VCv2m40+Szj3Hao3EMm4gc7WUEVxnhzQb7TkuINcPl2UY+a7jjJeEkAsA3THHJwfwrBL32+v9bGtLGtUlh6js7ffb+vkxZpdBERFqTbxsQcKmwxkDlgehOQMfzq3pckVncv8A2fff8swsDPbCWQMG67uACc9QOnHas1tIuILyy1Kw1KG9tmkDLI0Ku0bL8wAThSRx14PpXZ+DYfEWmarc31rNssJAGaK5CO0r567SCF55z+lXiJSpxtBXfn/wzJhUpfFUevRLd/j+OyMPxDpusyWkFpDJcWjiRneM4jeNAPlQjrjlsZ7Yrn/+EdvZAPtWqXZB7eeTk16pJG1w7yTmUtI25ybmPJ9eo/nWZPpsE1xt+0IoJ/iuUwOfYVrRquMUpbnNHDvVvd67/wBehwcPg1X2s0xZSeSztn8eK6Pwno8sCf2bYMnNysyEEkk7ShIA5yM10Y0i0jXDXunjAPS6Ctz15BBpunDS49SDSa0sCxAMJluyxZvT5iaVebq03Emphbx033H67ovid9c0O4/dSpJJNEkjuVCkrJgFiB13Ed+a57WtC8U2U72sxihHyYLM21gAdy5A54Y5/Gu58U6zBeeH4tJtJra8a1PmQyW9xudQMZAUdPw/WqUd9/bnh2LTkZpZ2G0NMwCqecrg8jp14PvzXhU6tejbmitNHp53uaRhQnonr26o8x0PSdYlKXGntAIjLcQqZJAgVtjA8k4/iHPsK5/wlZzapruoWguAGkhbzmJxuAkUtjnnufwr1LS/Dt1F4dln02/txIZJUktWByzqWXKnOD0H6VT8GeErLQbG4ku1ubu+uRteSKCZQgznaDs/M969iliudzt6LTz6nPWp3apw3f4eb/TuaQ1Sy3+YyMnJP71O3bJ7U2O+t3ZiL2BscYEecfm9adhY6dJvjkhuxHt6LFLIc+42VPFoumMvy6bqXr8umztn8kxWqlFaJHVGlypJbIy/Ceg28s19dapGJLtZyqiRchVxkED39fatvxHpc0ejyCzJDyREooPTkj+lUYvEliupm2iLyTA8+XGWx9cVqzaijQmaRgFAySTXG3fc/F5zuryXoZfhDQbCLR7a4MKyXcy7pXdcuG9M9vTFM8aabd2luF0+WWECUCZoWIIXPPTrirOk+JrO4meO18w7T8zrGdufqOKualqlvZ23nzsqp3Job1uzop4yvQnz05OMvJtE9hodkpjjhjUvt/12ct9S3U+9c5rmjtfeJ9Phu9x09s7uTgsBkKfrWzpGv219ADbrKkTdNyFVP0J4NN1rXrHTQv2ojDHgYyT+FC02RFSvUqVOebbn53b/AMzRt9JtYrd/ssKQJEBxGu0elcvpehrdeLL6TV4/NESqbdX5Qg98d8V0llqkd5EuBKi4yFkUqfyNZ954j0+1v0tnDPNn5VRCzfkKE9dCIytL3dzTutOWPTi1qPLLZVVHTIHaud8E6Ha/Y5b3UYVl1AzMrmUZKYPQenrXSLfJNEZmZuB0bgj8O1ZVp4msJNQa3t/MaVeGaNCwH1IFF+wRklflE8b6bcLokq2al5VQOq9SB1496s6Hoti2m2cTbrhnRSWdixYnvyatXmoQwWzXUsny4yWY1S0XxFZ3wZbTzVTOCwQhSfrjFLR7o6aGOr0IuNKcox8m1+Rk+MdJklu9PtdzJp7TiOcx8ADp29f610lno9jbRNFZwxwrGpOYxjp6+tVdZ1ix02DfdMoQ8YPepdM1iG/t1MXnJGfuh0K5/PrTvoc7nde9t+pzj6KL7xqy6mpe0SHzIUbO1yDz+XXFdV/Z8cdmzW6iFQdgCjjoe1Zeq+IdOsLlILg5kY/Iqjc2fYCtWG+W5hEhZgAM4cEEfgelF9CW7xSe3Q5XwhocMl1fXmrQiW9ScoolGQq9QQPf1ra8T2NyuizLYlvNaLcijr+H5VCvibTRqZtIy7zjg+WhbA98Vq3F7CkDXMkmVA5JNDfccpX1kZPg7Sba10O3kiMnnzqHmcSMrFj1HB7dKz/HulTMbZEZ2i+0COeXJZlUnGcntWro3iTT7yWSOzaQYPzOqHbn69Ks6xqlnp1qZrt1EffPei+p2SzHF8vI6krdru33C6follaReRZQJEqLncucnA6n1rmb/R2v/GUMOobmsfKLouSFdh2P866TSNZtdQth9maVYj0DIVB+metVta17TtOlSO6YEk/KAMnPtRfXzONNqV1ubWhaWi31strDGiiQIE52HIPGPwrqrfTbxQy4s4d3QLCzfqT/AErmPDV7DqGpWYaSZIy477GUY98Yrukt7I/Kl1qDqM/N/aJBz+EgrpoW5T7rhO31adv5v0RnR6LfRXUSm4XdyUYW5POPfP8ASpLnT9YkTa19xjnMXBH021oyW6xqWZL5UH8ZvpGJ/HeaqzLaKdzPKeM8zucj8WrVpH1d9Dn7nwzdSvHJGow5ySqqnTrwVqS08J3qsQl5PF6YRMkd/wCHmreo3Hh/ywt00ZUgZDTkn8Oc1kS6ppq4EPlgDgbk3HH1Peo5YxdyYUop3jFJ+hp3XhG23Hz5rqUjsZVXn/gKg/rWTqPhlymyKZQowSsty7Y/Nv5VZTxFawt5IgRtwGAYA5574qwPEfk/u47Z0JHy7YAMD16DH50XSNbNmdp+m6DBIy3i6fK6nhVQcD0JPWnyaD4eA3WzWkhkwBmNSV/IH861P+EkWX5bizeZTyQAM5+uaRdfZIm32ds5GdgJddo7DhTzRzoHTZQfT7C3XYtjHIBzvFmzDHp93+XFXLW1064he3NqixbgdgsyMfT5eaI9aVl3PDAHcDGJZDn6ZQcVLF4gUqdsluvPHmGTn9P5Ck5K2opUubRrQji8OaKiH7OrI+7kC2x/JRUw0HSFInL3Rb+LarJz+FPTXAVTbdWXc4EcrN78VBf+JBbR7Vu7OQ4BGLSZuPXANZ3itkVToqnpBW9C1cWuhJGGZbokD5f3j81Xb+wWiKyNcp34mfk+nXNUbXW7i5Xe99pcYVgMPYyqSPoTmi41Oyk3D+1rNdpw2yzckn0ySM0bmqRdkt9PGShuWTqT5r8+3Wql0YVhWSa0mIY9I3Y4NV5L+ylmX7Nr08B3ceVpzc/ieDViKWWNQy68XTdllayyGPfJ3Zz+NQ1ctOxQS4sprhbcWF0VBzt80p+v9DVu5h0tpUYaXHGc5ZmlDMfXoOtFz4hs7eTP2q1m5HyJaOeTx0D1a/t62aES+dYhB2NnMPp/HS5E9yKkIVLc8blaCK2UiSy04hDyHjkXJPrwKnUTpA29pAW9Wxj68VC3iC0CG3aWwClsgm0l3D2/1lU5tfZZv3ENpcD/AKZ27Fh/31JTtYqKUVaKsjQslWNgMK7sOFBOf5A1rQX1ysYWOzBwMEsrE/niuMfxHdQzG6T7NHu5xNEibefTcTUUvji7aZ9uo24AP/LKAEH/AMcNUtxvXodo+g6XbRXDWugtAzIxYrHEMkA991ab6XpU37qXw3vD/e3RREH/AMfrWup4/sk/7u4z5T/8sj/dNW4bq1XaDHcZ4/5Ysf6V+hzhTf2V9y/yPx+nh4+RjaR4d0RNKtlj8NJGPLUkIIlGccnAesu98K+GbqSRLvwuJh5jYBCEDB/3663TLpP7Pt/3Vz/q1/5YP6fSmwXFviQtHcZMjf8ALB/X6VjGFNPWK+4650ItLlSuczZ+GdDPnRtoRSNXARR5eANo/wBqph4T8Mve+ZN4Wt5XRVKO6Rkr15Hz10VrKkk9wEt7x8N0W1c4+Ue1WreG4N1JixvgCqjLW7gd+5GKUo0f5V9yHTwz6L8zjNS8L6XdXkKw6N5CojFtojOemOrfWqGn+AdGs9Za+bSfNeSEow2xLjkHPDda9H+yv528KqhVIY7hgcjrzx+NLPa+TPE00kMJGflbduOcDPA6Z79KanRSsor7l/kH9nty5nf73+VzhZvC+kxz27f2EZFeXays0bAjYxx972qO78OaFbadItj4TSBnljyIVjTOXUHkPXfXNpHLJC0d1HIIZC7GJTICApXgr9fwwaebIzIjT5hi3o4YYYkhgwGAfpk9utTz0b3cV9xf9nytyo8iv/DFhLG0b6BvHLFSVYYAyc5etOz0zSBH9kj8OzwxqDtCpGFHHH8denXVjaSQFUiuWJypGFVz7gYP5d+vSmx6dZN5qNliUIUDK4OOh7Fh6A/hWrxNBr+GvuRyxySpF/FoeT3ehaA80cNxo1/JIMBd9vCwB9QS360ad4WaeyjlCzgMM8+Wf/Zq9Tuo0kXMNoZFRcrGoKF+flyTjavAySeB9aY0WmwpJHi3SFCFIMOcv0+UKMHqfl5B4/F/WoJaQX3L/IX9hQbfM9PK6/U8z0jRtPtmiupPD6z3Kl0+0FUYYDEZJzkVej0yKaS4ebQ7gNuYnbCBGqL15JGPeu4lnuIzEIiYnCNH5t1cIrkgZYsvOTjJxn+E8qAN1G0jENp5nyTgEcsrvxk4w2fmOMdcLkkkccz7WD15Eaf2TBLlctPQ4/TtCtre6v5LPw2Zd2CohjVANq8hj1zk/maryeG9R1G+RWs9OhiK7PJhIkAZiflk+VsHCnqOxrtkmuQ80MksaWCMGn2JmR2BzguQVxnOQvPHJ5NZ0+qRPbyf6PeAJ8q272olLqAuSWUYjU/INpIIGcY24pxqLpBfchyyug7Xb++3/BMGDwYpKrHf28VvGSka28K+XKzD5QNoGM8nLAfyzFc+DdOnuPL1C5iMcEiiOG5t0V3kwcqysQAB15IIHJx0rdv7qaG6uMtbxyRLhma4Cu5K/d3YwqfKWKkk5xkD5gasl9by2n2NI55bdFZIJVuAykc8rFIP9YSSewAxu7Ka55PovuX+QLK8Knezv6v/ADKeq+C7MyrGL+dYiu6Nogm0r2IAPChfmycdDwKqj4f6KXW9i+0ahc7lWFmxA2McthlJAJyAG2nKnqCDVqyuMtK1tdG2kCebKIJstJGMAmUllCfOwBPDOT25Alub7VJrUsLhYrFXI82DJSRAdvCuilSoPfeTkcNyKXveX3L/ACNFl+FStyfi/wDMS18PaZp8kT3KM88aBV8yZlkLEfK5TAwDz1PYdzga8dvlVVJuAPlA6Y78/nWDBfT2lrcPeW4vFtxuMKnMdvHgYzJwpdtxYsqkN0wMDHUx/ZrfSrK4tLQpNcw+a+WLgbgMdeAMYwf515WPiudX7HvZTThSpONNWVyJtOhIDtDGXYYBIJ4+n41P/Ylj5J8qztQDGVQmIHDev0qaziHmfM6k52qufxyf89qnEsjSRKF2oyncv1/lXByrserzS7mfY6LZQbIZrKB8J80nlDBboOn8sVdg03TjEV+w27ZI6RjGam+VvmdWQLyTkDAHrntWd4bubO6muLi1klFsszfNIeJWP8S5/h7Dp+NHLHsPml3NCHRtMLDdplq2O/ljP51LJoOisRu0q1Of+mQp2o3i29sZLbyiTjG58BuegNRadr9hqKb4ZkYHIGOTkdRx7ijkj2HzvuOOgaKjZGl2mPXyhxVObRtFBw+k2TMD/wA8xz+YrVnv41tRKUkMe3ccKckewrGu9WhZx5FjdT8/OEUZT6jOfyBpcsewOTtuLHoeg7MtpVicAbv3KnNNj0jQd5H9lWgUnbxEuMntWose60W4jdCrx+ZHwRuH+QRWE+qq8YuI0jeJZDGXXkBwBnHY4z2p8kexPPLubVt4f0OTcf7JsQOOPJHFWBoehqoQ6VZEe8QNVIpNVSxm866tzOWBiaOMqCuOdwPQj6kVneHNZu9SknvCCdPiBU3OMNI5OBtH93ryetHJHsPnl3OhTw34d4ZtD08npzAvSlHhjw7u40TTQF6YgXj9Kz7m8lmd5LK6dkiB43cZI71ieHLm98QXtzcveTLpGlybncSEeeynnJ9MjAHfqafLHsLnl3OvGgeGY03/ANj6amM8mJR25qjqNl4ZtbR3urHQyqoC2WVVH1zmsA213qbvPAwk25LAt0z2FZg0K8uvECzalbtHplntwzYw0xGWOO5ClQPctRyR7Bzy7nXtpngxYFnbSNMKMu5X+zjoRxjiqGq3fgXS7SR59PhWJcEbbbjJOAB7knpVK81Szk1ORLr9zkBo0PACD5Rz07Vk+I7OHVNRscvKlnbSGZ0VSWlbbhMdhjJOTRyR7Bzy7m+ZPDbabDdweF7d0mB2JLCvmHHfvis7W7rQotMlu5vC2nxQwRmR9+CwwM8YHtjFZuv6vdKv262t1b7MgC2wJH7sdQMfxY596yJNT/4SDTzDEhlikwxiJyHAOeo6j1FHIuw+eXcjs7/fZLqR0fS7I4G2BbZH5PYkrk4HXnqKz5L7UZ3Lx2mnRjphbVcdffNab2OoX4MM1sTGq7CpGxQPQen4Vz9pYXWn+Za3E17KEcrGytv+Ttkc4Pr64zS5I9gU5dz6KOlWccL7oHcBTvUOSSuOeO/6UJDp+8GGFAONwKfNt7EZ4ye49PQ075jK07vhgQxLqCUUdcKvXOR15zzUfnSL87xFLYsOXJ6jk5+nrj8eePT5pPqeKqcI7RRNEtum2OKG1TnGQi7owAOCp7+wHAB70/zvMIcJH5Yyzbm6j/Zbt2zn0IxVZ/3QCsrsdwy5l5Kr25ySPxPJJp8vlm3CsBgnaAMEBiCx552gDGfX9KllplbV9Rt9P0+a+vAoihXJVEJ28jG1c9c7QuOST0yQKXTNB8WahbJc3N/ZaGGXKWy2guJUzjlnZtob2AOP7x61R1BUvfEPhq1lcywnUxKV4ZQY4pHUZBK/eCt1/Cq/7RviLxFoeg6LZ+Gb42F5qmpLbG4VQWRdjNgZBHJA7USbTUY9TWlCLTlIn1xNZ8JRx3mtyWmp6OrgSXsFv5U1qSeC65YbSTgupBGeQBk0hm1TUtc07S9LnsrYXEE9zJJcW7y48sxgKpR0BB8zv6ZxXS+FJpPE/wAMrKTWljmk1DTtl2ABtcspVuOnPNeU/s56pdale6D9qnacw6bexh3JLttktxkn064HbmnGTalfdDlTipRtszf8TatqXhXxLpOh6ze2d0mrRymGS2tmh2OpXCkF2yuD22njrzWrDeQidGiYMwUMUDO7epOOcY4/vdBiuX/aDK/8LN8DqwJUpc5Cn5mGUyBjn8gTWrbzS3DNHcRsYnYbY1lI+90GOMHPbgADg8HF0/eimznxFoTsiXV7i6LWFvpv2Y3GoXiW0UdzE2IyxLNKVVgWwEc8tyQCDirmt+HvFun6Dd3Edz4enjtLZpEh+xzZOwFsKTIcEkdSDzzVXw/Et1498Pp5ok8iO4uiEb93hYxGpAHAH73A74r1O4iWe3khkGUkUq30IxWdaq6ckkbYelGcLyR5L4f1yHxBoVrrVqSlvLGGjyxBBI+YbDx/dG7jqe1T2p13xFqlxZ6LHbAWrJHd6jdfNHGfveQmw7nIypIzgZ+9k4rgvhJdLpfhW6srpWeTTr2W3ZUO05WQqqf3sn5Rkdvxx7H8MVWw+Fmm3MMYaSS0a8kAHLyyZkYnHcsxrWrL2cbr0MqNNTqNPZGFP4E8VWxiuotc07VWiUBraW0a2EwHP3w7gEkknKkEnniuPfW4Z9QuZ41bT7+0bZc202BLFIX+dGwu3GMY2lywORx0l/Zv+IPiLXLu+XxfrNvPDd2wvrUyFUMHz7WTt8vK4z6fWsb4x6laRfFzydJ1WKS317TIoLtba5UqJPN8re2Dw3lsAO/Aq6Up8/LPUdahCUOaB1HhnQPE3iu1TUrKe00zTZv3iXdzbtJNcOMhXVNwxGAfl3N1+YADbVjVvBfiPw3ZG/ge2161tVeV4IY2hmDE5MqKzMpYDPQgkdMmuo+Nmt3vg/4SatqehYt7m1hiht2WMMIQzrHuCnj5Q2R24rN+Bfi2+1PwJ5nizVIGv7WcxNczMsZlQoroxHAzh8H6Vj9YqtOa27Gv1WkrQe/c85g1aPW4ZJkhZo7iIGKUWTMWyMFU3twxUOwOSQpHTHOZJqtni20+CclniRSsE0QkTowWRAvryVJC/KTtxzWVLb2o8d+LNN0/7Nc2dlqLy2iRMGBEhWTau1s4ycZHZNvAyTBqMMrWcV5fMoZCyb0dirNuOCxICruK42sxBVcc8bfVpqMlc8mrHkk0X5del+0GS8tbS3igkjdN6BGLKQAQP9Wsa5O9Gy3z54yMSS6l9hlXy5R+/jDMI8bJ+DwUZB8pXICgrhW6lunPW810hlvrvUraV42dG3SSMoOzhVZcyLyxBH3RnGWOKbb2zXFskcyvFMuIlnVMbmDcDygN5x13KAeTxzztyIzctNDa0u+XTrpIorc37b32JcSvvBblmJLYYMeTjdgEA7cZO2njHxKhkZfs0JIC4WPdtwMDg1zbSltOIuZJEmlAJaW3CnYHIRIyvK8nJ3ADOPXNP1bWPISCRI/Ou5lCIg/jYDDOcdun1Jrxcz/iL0PYyz+G/U1bzxB4sS7juLe5iuofvSRRRDcD3OByR+oNa9vrdz5KXK3crQTkjJ6xuOqniodK0+4sxZ/bgftXkmSdgAuHY5CgD0GBVnxLBJJZR/Z5F+0yyKkQcZBdv4iB1woJ/DFebc9IfdXTtlZ2mnVAryiNz+7UkgMeeh5GO9dB4W8JanruiztZ3tmIEnMcTTbi6kAEkY7Hd09qwptO/wCEb8Pmya5Fxe30iyzzN1wBhQSe/P8AKvTPghG8PhG4jkzvW+kzn12qa3pWUZSav/w5zV7twina7/RnD3tvfeGvEOl+DdSaO9Ooq80MyEhI0X74Oe47D39q0vD3hW71HUrqaxe2t2tmjy7FgWc/NyBweMdR3q3+0KzaYnhzxJGmfst/9nlI6hJR/io/Our+FaySeFv7Qmj8uW9uJJiuc4AOxRkeyD860ail7S3T8b/8BmCc21S5nu9etrX/AFRwPxH/ALY0W/0bSJLi1i/tu6MCSW6MTFgZOM9OD17Yre0rwzqmoKL+0ubGKFWaFEcOzYQlMk55J25/Gsj9omS5i17wQ9rt8z7fKPm6Y2CvQPhzx4UgUMWAmmGT1P71qb5VDnUV0/X/ACEuZ1PZuTtr/wC2/wCbOd1XwPr2oWxtpNWs44nYebsV9zp3TOeAe+K53RGhu/EUngnTbezt7nTXkWVirGPIwQVHXkEfTFUYviN8TdT1HV49C0nQp7fT76S1JlLq3ysQCfm9BWBocvjPSvE+q+LZYdLTV70s0dvktGxKjd3BAwoPer/dxbjNq/o+z8u9jP8AeyipU1Kzt1Xdefa56prHgvW9S02aybUrGETR+W7rG5Yrkbh14yMj8ae3gzVxpMOmQXmmQW8fJCwPlz6k7v8A9VN+D/ibxP4hi1NfFFtp8E9u0flC03YKsG65PX5a5f4s/Erxd4f+IcPhfw5Z6fdPNaxyxxzIxdmZiDyDjHHWos7taaa7enl5mmjin7122rX7X87dO5V0jWLaODXdHijRrzTp3t5jghZJAcLjvzxXXW/gC+tdFXR7O90+2tBgkJBIWZvViX5Nec+AfDuqDxpfahr0cCX2o6tFK4tnOzIbc3HcfLX0RUzlGN3FLVv7uhVOM52jNvRLr11vt8jwDwdes+qalYrIytbXTRSKQSFcHDLyc7OMj0ziuw0vSbzxQbtrXUrWKC0mEQDRGTLbFJOQwHU4/CuShji0n40eKLNombzpUugq9w6jpXp/w5be+tPt2Zu04/7YpTaUZzaXS6+bX6MOaU6dNNu7dn8k7/ijybxMlvJ4svPC80w/tPTVSUTwxlV2OBjIJOQccj2B61sabaQrpsFvIyJNECQyMQH/ANnnkfTpWb4keFPjj4kUkLI9tbkknHAXAH61d1GP7Lo7Xn7x7hDuiToCe3X3rKskp6eX5HRh23TV33/Mpan9nudcFnp6O0337pyw2wcZyff2/Hiq/hyJNP1JpBDEnm8SPGMBucgkdvqMVo6JpsOk+FJphdR3l9cMftMyZIUt98Z7kk9awtN1OK7doVDRyo5jeOYbSjenofb17ZrI3G+JtUvptZ/4R/SNyy4D3EoOfJVvuqv+1jnJ6DHrWZdQ/wCkyLGxZUO3cTktjjJ+tdBpmnfZ4b69jDNNcTF553OWxjAUDsAAB68VyniBNUttQLaekcsTqCUchdh9vUH+hoA9ruL8+dFBbhDjBQO3Abb0UAgqTk59sn0qxPcs9tFK900T42tLxGr5OSqnv0/hPTrziqtrcvHbHzriOVWwfLYomwZxz0xknoSc4J4zxVmuB5u67jWRwFIWJyGBLbVyoJ4OQecdR35r0ErnjOXmaDSRNGZMyxCE5eWUhG3HOST1UYXBOR3FQsxIiuNrxIzHcxkAEoJJyDnBDDec56Y9qzbuUeVs86CRYifs+7AYBvl3lSTu5JxgYwM44FNtQCjz2sloJyxVSCZix4BLAbT7Y+XGM4zVqJnzE+n7v+Ez8Mhm8xhdy5kI7m3kJA+mRk9eAO1UP2o32QeDT1H9tgnnHHlP+f0q1pBb/hM/DCiWQj7VKxUgYBNvIec85zn1789qd+0NFptxrXw+t9ZmSHTpNeP2l3nMICiCQ5LggrzjkEVEletFeT/U7KOtF+pg2XjXx/4Z0m10HT/CFjqtpbRCFLv7U0ZkbPTbt5PPQelQfs6WF/pOt6Xp+ow+VOtheuVwcqDJbYBz9DXpKeAPB13phntW1G4t5ospImt3Tq64yCD5vI715n+zpr95r/iLSZr5leaHR7mMtuYs4D24DNnvx16k59qOaEoycR2nGUVJl79omSOP4meB3kxgJccFtoPzR9T2rRadrpHaGZJJYATswzgDt84PzDAOSP0FZf7RMwj+KXgYbd58q6IXGc4Mf9ce1LNPLsUxoYQVUgpF5iLg9FAHc8/3enHFaUFeCOXGStUOq+F8Rn8b6rceWY47HT4YI12hQGld3fgd/wB2mfqK2/BniKTVfH/jXR2lLJpNxapGpOQoeAE4/wCBA1U+DVsyW2v3km0yT6o0e4AciKNI/wAeQ3615z+z9rJvfjn4+k8wMmoTTSJzziGfYmf+AvWNRc0pvskdtH3IQRT0yNdM+LXjbRkkVJH1E3kasgwA4WXcGxwcuQMcn24x6h8GtVhOm3fhdpMzaXITBkY32zsShGeu07kP+6PWvPPiMsmk/tCPNE5jbVNIjkQgZ+ZSyE4xzwPrRPcahpupadquhvE91pzkKuCqzxMpLQHj+MjjGfmUN2rbk9rTt/VzldT2Nd9mZXxK8D2mieJ5tJvrXzND1EPLpLoAGgdm3zQAnjPdemVGM8Vz8/gXw5Yq407dAzZVbgybfJcqShwPvgbRyuN2R14FfRWpWuh/E34fARSH7NeoJIJSo8y2mU8Eg9GRgQR7EdDXhVrJfM82k6pZxx6vZXnk3LCYqrSKVwxJ7EfMoA5GPStMNU5tJbonGQlB80Xoz3TRJrH4hfDmSz1eDm7gey1O36NFMBtkX2IPIPoVNfNOueCxD4ju9A8T2v8ApWmbSbvcQl3bfMI3CjJJPyr0O3DDPr3vgjxPP4U1iHWpjEdIu41j1iOFAgjYMQLsIOQASVY91GeNoFeifGvwnJ4i8NrreiIkmt6ZG01oVP8Ax8xEfvICR2deh7Ngis4/7PV5X8MjZv6zS5ov3kfPmg6Npug5NlaS7XkPySjBAUPjfgcDeE49QvJ6VLr6XkMM1lPHFOrt+9eRyzQMW6pxyQNzdwMjJ6Cs231RdVTz9sUNsLUkhpNohO4BRwQR0XHJJKEdxUug2UEkU8MlzKIpAsPlzseU3AsFK8DocZxyM5r1opJHkyu3ruU9JWxltZrcW8nlOQsDodpk2E4EmMbgoHcZ6njgq43lwbW3uNYi8+0aNpbS3hbyd0RB2g7TtRC+3IBPTpxmoMN/aEN1HBcRPNMrC1Viw8ohVL4PyswH3j1BIbpVnVbS6uIPslpaRiJljP2kTJtlU9YgVOPUYyeScnuNOpNi1aQASpFI18k6uLiMT4WPymU4Y+mQRyeSAPXdW3piRWerJqd1Zlru1j2xo5xGnUlvc8jH0FZpgVlKFZUk8wx3EqPuiUOGG1SQeMqoCtg8cnvW/ptiqaWsNxdeYIGyjsu0mLHIP0P6GvDzPWovQ9nLf4b9SHWNZ1IqNRhaKRlbdJEVJLL3Ix3H8vpWlpOsPqNoNU08lHtjl4pMMVB43Kfxx6jNSeFF0/WrK9vI4WW0t9qRuY8NK5PUewAPv61q6VawLeM8NvbiRgyM3lgFlbjnHX8a8256JBcSw61afZZIWZ5EO+N+hXvz/I16V8DbYWfg+e1EnmeXfSLu7n5V6+9eU+H92seJpr5cromlvv8Aad0PyknuN2CB071678HWD+Hb11XaG1CQ4/4Cla037kvT9UYVvjh6/oyh8VYm8TfCLV3RFae2keRABxvgmI/ktdHox/sXRvDmlfKGlVYWBHOREzt+q1i/DWaHVbDxVpNxl0h1q7t5F/2XOcf+PGp/FeoKvxP8HaWG+Z1vJyvssYUH/wAeP513ShHmlR7Xf4XR5cKkuSOI6vlXz5rS/D8jhv2o7z+z7nwfdkkbL6TGBkk7BwPevQfhHM1x4CsbiRdryNKzDOcEyNXCftL21pc6n4HW+yYF1ORmA74QcfrXoXw0aN/CcLRIEjM8+1R0A81sCueX8BfL85HZD/eH8/ygeV+H9I1/wzP4rvr/AEC7hguL6e5FxGFYNDuLAnnirng/TVutPPijVblRJewNHaqnIhQnnGfbr61qeN/i54Qn0vXtAibUXvVjns2C2bFBIAVIyO2a5/4d3Ak+Hunw3scnEe0A8Ej0+lTiF9pqzbdysJJ/AneKSs7ev39DufhRCbfVdciMgkAW3KtgjI/edu1cf4zSxh/aKXUrlBJNBoqfZ1I6Nufn8K6v4QQyW+pa1btMJYo47ZYSVwwT97gN6kdM9+tcr46tY7j49szzeWF0RTz06tTl9r/Cv/bSYbx/xS/9uNPwDNHfeOoLcrJ59qJLiUOvBUrhSD3GXH4g13M2s+X8SLbQfMO2XSpLjZn+ISqB+hNc58K47e41y9voVJ8m1SAuR1LOWIB7j5R+tc7qeqMP2pbNMP5cOnraZx8pLqzfzK1pSgpaNbRf4/8ADmVeo4vmTtea/Ba/kyp8VpLjQ/jdpupQ7Vg1DSzHOSuTlGPzevAxn257V6B8L5fOTV3+Y5uUOT3/AHSVy/7QNmBqvhLVRhTHetbsx7BwMD9K6r4ZwSW/9rRyKqt58Zwv/XJazlrFy7xX4NL9DVO0lHtN/jFv9TzXXtKtNU+N/ieK7zsaygB59FyPxzVxZWVZYdTguLqFm4mgxgDP3tuMr+orO1i1mu/2jtZWSVlsYLOCaVFON7AcAnuMgcV2CJ9jtzdMy5k+UJt79j+VZVvi+S/JHRhv4fzf5sx7q1tdJicG4dIg38TcMMcZHQ1zGp6MtxcrdZlt5XjB8xVwWTsHU9f5itWW3l1vxKz3Ezix07BLkEbpSMn6kAgfiasrqWnnxGsd5MI9qh1RzgFB8o5PH1rJm6FS6Gk+Ho7q+YO6LtZlUnzSW+QAdSTkDH61jB7q/X7XrFjFa7yfIh4LKvHUjgk+3A6c10+v2UGoapYSzN/oVuWm2LxvfbhfwALH8qzPE0VxLepJDGwi8sBQgyAKEHU0bi6toI55Fdo5tymSU8qjEEowUkBjndtHIyFA6Go7y9kaQW0lvfxMfuv53zMVGSXzwqjGMscE5AHQ1mu2o3FtEbd1SJnFw5ul87fgbY4xhlZ8g5HAGDjbjiiK4e3uUcwxLGCfLECKC5znEhbkAMoyRgHPAIr11E8Fs1TeJlo2RBDIhdVhUBUUNhdxfIcnGOVGOaqzTKzvC8lsJC4DiIj94xwMHd8/AGM5yc8Y4FRzTQ34lbUY4WWTDbt29lY5JVgDkcYGAepPYVJJN5br516EMYYbGIYFFJG7kgrkkj/9ZppWIbbLeirEvxF8OrGQSLqX+DaQDbSE5zznJ6dAMcDmqP7W0UM9n4PguFDRPqrhwQDx5TetQG+vbC407WFhE09lffaEiACyXEQVlkSIBQG+RiQc8lQK9G1yw8D/ABO8NWxurmC/sY5RcQyw3BjkhkAIPIIKnBIIPPJzXPWXLOMntt+Z34b36TityT4UKsfwm0BVXai6ZGAPQba8S/ZLVv7csZGmZydLul29kxJBx9eQa9v0HxV4KmtLzRNB1nTmj0iNbZ40mG2P5PlUMThsAYJBPPXmvDf2U720ttRsPPuooIxp11zK6qCxkg/oKmCdqmm5tUteGp0X7SCCT4p+B1ZSymC6BUZ+YFo+OKYkMkdz5UkjyLwrgrhiq/3cdePx5r1LxRovgPxLf2d9rT2FzdWQYW0ovjG0QbGcFGHoK8l/aDh0Twxo2l3PhWcG7u7p7WT/AImEkw2tGwBIZyBg4Oa0w1RWULO5hisM5tzTPVvhGsdj8MNMvLmRYknhkv5JH+UBZWaXJz0wrD8qs6D4w8AalqcVroniHw/dX1xkRx21xG0knBJwAcngE/hWH8UNRsdA+Bus29reW+620f7JEFkBIJQRrwPcivGvhz4estBtPCXiRIlSVNQtmefeM+W7eU2VHIXEh5PpWMaXtXKT63OidVUuWJ2H7Uf2jS/EPhjxBZqPN8i8t2YjK5CrImeeRw9aHjTwLc6L4D1PxAviC6vJLO0N0Io7aOJWVRlhkcj5S3I5qx+1PDaXngLTrzzomFnq0DPhgcI4aNv0eui+F/ijSvEHhaLw3q1xbHVba2+yXlrIcfaEA2GRQfvIw6+hJB5FXCpONKLj03FKnCVR8xzn7P8Aqkk2qXsEEZj07ULRdQSMybhHKG8t8emeP++fXNc78Xbd/wDhorQ9Jsb4WB8QWUa3TiMPyjSBTtJ6kBR9FHpXqvh3w14P+HFhe30NwLG3ZF824vbrIjjQfKgZjwo9Op75NfOWv+J7nx18a38ZaDAzW+kCNNMaQFfMWF9xz6ByW7ZAx6EVVKXPVco9iZxUKSjM634u+DB4A8M2t/HqM2pi9vxbSo1pGgBdHKn5RnAZRxnnnOTXp/wF1GS88GT2TSLLDpt69rauHLZg2q8a5IByquFwem3FXzL4P+K3gySzaZbuznx50Ik2T20qnOGHVHUj/wDWDTLm78GfCPwQ4muksrKAvIEkl3TXMrHJwDyzE+nA9gKipWlUh7Oa965VOjGE+eG1j52vrXTbT4k+NtF8lHt7fUpPs8CuEH70ByoJIGdzZVf9noapWDPJbG1tUe4T5DcTyIN2CM7ChGS4IU5APAI75qj4TvrjUtX1nxdd2M9xdanevdNb/wACRljnIOc7RwD2wBxkV0d9pkdwN19JevaK00ziGTaqyEH5mIwHk2kbQBk4PHOT61F+6rnl10vaNo59IpTpsVr9ptcrIDNAboQ7i27GwEkbT0PH3Rkk9RpX3+kSNaXOoXUk7hkQxPGyrgM2c8E9MkjGSME5FKlibwM6Q3AaOEJHeW8fmsWIwiqrEbGxgkjbzu5UcnQ1DT102zSPzJLb5CpkDO5WQbRgndkBsoWwOB0wcZ2clc52mULi1jt7q7hW6UwtArxuy4DNzgLuHyK2Sc8EEEZznOnBprT2K2k0jwpMFWZySMx5ywHqeMfjWekcLWy213b3UMjbrcnIAEvV2xwAx4G0Z+Veeat6V9qglWxklja02nY4bBjbGRweQDjB7c142ZfxF6HsZb8EvU6jWdRi0zRLXStFtVCoD5abtu9u5Y+pqloN1canGGt5ZI7sbla2Zhu46gEY5+uDWL5jtd29sS89zcyBIYwfmIJxuPoo9fbitG2tIG1nyJ5XSRZCFuImw2R0JHQ9O/515vS56J0luLiXS2sRDDY28YCxRxdMju3rXo/wZi8nwzdx8/8AH9ISC2cEqpwPb0rzzWdUtrW6SxgAe+u0LRx4PGMBn49+g/wr0z4X2slho95aXE7SzJdnzHfGSxjQnp069O1a0/hl6fqjnrP34ev6M5H4J3bL8RfiFpzfdOqNMn4Ehv5rTNdvDc/tRaFaKNy2OkyAn+6ZNxx+IUVk/C64+y/G3xPl1VJ9UuYDlsZJAcf+i6b4f1CPUP2lNWnBB8m4W33dhshYYr0ZfxJy7pr8X+iPJh/ChDs0/wAE/wA5Gz+0THHJqfgoSjKjUpOPX5BXd/DhVXwvGqqFUXE+AO371q8+/aXeYP4SeyVZLlb+XyVJGC/l/Ln8cV23wlRrXwNZ21zOrzxySrIxb7zeY2TXLJfuV8vzkdsGvrD+f5QPFvBxRPGfirfG2E1yaRSOjEOeCDwa3nvZdU8UJ4e02Eom4NcSJgeUDzsX04OSe2Rjnp6w3hDwi081x/Y1h5s0hklYDBdyclj715R4fjB+K3i/w9ZrFZ2kJVkeNcsAyrlfpUVYxnzVIt79u/zNKE5w5KUktt0+3yPRPALWreJNd+x48oRWyjHTgyj+lebfEzTLnWv2irDS4ZHigk0lXuWDYBQOflJ9D39cY7133wztP7N1/XIZbgNuhtiASMDmUcd+cZrm/EY8z9oq1AY7G0lRkdD8zcGqltL/AAr/ANtIg/eiv70v/bj0DwRb28LakbX/AFKTJbocYyEjX+rNT5/FPg+HUGgm1zR0vFk8so06eYH6Y65z2pfB08CeHluWkjUzyzXB+YdGkYj9MV87fDvRNJ8RXHiDVdX09rm4ur+aSxuAwxC24lSedw5x7cVThHmbnfRpf19xEZzcEqdtU5a69b23Xc9i/aLhl/4VnPqFvF5s2nXUN2i5xnDYPP0Y1c+EGrDW9OvtSWMxiZoTtJz/AMslH86s+M3tfEPws1GE3EJe80tnA3jO4pu/PNcx+zlewt4TneaaFHLRbssFyRGAT+lNU5Kk7rVXX4x/zYvaxdaLT0bT/wDJZf5I5jxDO8f7Qetxrkg2UDEY6/L3qOabVrDXGkmkkuNPkkLoXYkQk8lT3Vc9D0xx2r1zUPDXg2+1mXWLq3tW1CVVSSdbllZgBgDhhXm3jprXSfiTpWkaKE+xXdkZJiJ2k2ursMgkntWc4KactdEunou5tSqODUHazb6+r2sacLQ/Z1u/MVoJwWQg557iuX1/TLbVCsa3CxXkA8xHXkoDxyO6nHT29q3vGCR6LoCSWbrNdXMyrEgGFLuOuB6AZPriq2madb6LogW6jP225k82V2bLN6bj1yc9O2OK5jtK+iWMz6SLe9c5ibgxtmPb6DPIz1xV271uKG6aztbd7loVXeEx8megOT7dP8ai1TUrmHTZZrNVd4oz5cKgfMQOM+5PeqXgm3GmaYyXmoMLqVvMnIOQXPLHn3PakBQnnXYt8IbqVyGE4RAAd2G2/Ngr23AYY9MJ0pbO6ktpEW7lgeK5ColvFbNDJIWx8vUFlXByPlJOQd2K5mOa8trz7UipK06IYfIRgy5CrnLkqWboFHTO7BIqVJ9LFxvL3VleLJ5cyybSJgM4fdhgO57Dpnjr9AoaHzsnqdbLe3P2Fp47i5mVi3zLg5UEBgFX5to5A28+45qEPaW9h9oa6jji2rOjSTnM5Iyu7gHJJAyQTgYNc3PqWoX9vbW6PJNqsRZYLa3hImlkTjeoUEGNlJG4/KN5GR225dE8YTPFbxaXpenyvA0AiuLpnnZ+5JRGH3flA3E8ck1nJxh8TsVGnOprFXJbGWFt6rI7SSupV1cbcEbtwI+7zjK5xgdax/EHgHSvEtz9rksIrKXAVpFlwJgFBZicncOOvP0z10k07xXpsizXmiyXcUoBaeynNw6rg7gUKBj1/hDdTweKu6PdWd4XlivY7pGRSohBK2/JMiFWx0I4yMgjaRxS5k1zRYck4fFocjB8OvC00Atv7OQpKW8i4Emfu/Lg56f3u3HrWn/wiOgyeH/7Ea2jnt4wOcjIzzuxtPJ+n+FdLbGI2kE5lmxxnLcMQPmYA4IAAI7ZwKtSRMs8ksFrGHH3Y42AGB0JPPXAxtH60r2C8u5xLfC/wfzJJpcSK/yqkbbjgc5x+B6+nTniL/hV/hbT3hmjs3dmAJzgAZPIYnjPXA445Fd5ArC7H7mQRqcq8QBk68kk8gDH3cEk4J61HHbxmZ3YskSyLvbGFLA/wnoBnBPPGAO2am5XNLucT/wqrwlcXS3K2rxqZPmdGGQCN2CoX5cDj26niuyOlwwadFoLRpLEsIVlMW8FDkk4bqFB649OOa5HxH8VdI0qYwWNrNq6PvJeLiKVxxzKy84IB+UHsOMAVQ074pXjW8U58P2SWcrnyhHduHJAywGUIAGe468iodRRdpNX9Smn1NST4U+GZJvtS2R8xmMjR71j3Z7gfw4OOP5ZGNjxF4W0vW9MiivLJXFumIp49wlXBwSRnrwvo3Bx6mPwv4y03VJ41vob3S76ZgqJdL8rsWI2+ZypJwRtYBjyRzXVl5YfOlkuCpjUh9xBCBeeDyrHBU8498daq73HdvqeXD4WaVdXfl3moXMqx/MPOuWdUAwSAxBGep656dua6Sz0Wx0izazs5Z9OSNhdbiqr90gMAd2WGB1OSFbkHiurtWhF00iWbr+83XCIF3JwAJShbLIQFHGRjHuBQuI5or1Y5gkLygOuBI6iQKQy4OewJA4wGI5qovUUrtas4nxJ4b0bULiK6vkexvv9UJrEGPCbwq5KkHBypwdoAbGccjAtvhrp0sov9SutR1CMylY0iPnyOgIHYkrg8nt83Xjn1A2ktvE32WW4iDFnQIBu3ZBVSoPOOQRwrDqVbrQ1XWbW0sYo5r0R3Ify47WG2BeRyuW2R5JVSCpLL2GD3rS9xLmSsmYX9jx2mmxLeWos2RB5CLM5ZU/jUlAW2qQFxlug4NGl27CBo4mdBNlkkt0DxSF/mxjcerYPKrkkDB3Ljdt7HxNfRNe2OgaPDaRSIQtzdbZtobcuEiDqhHGBkkDnrgipq3h3xQdPjWfTLMSSKzCTSrpXuADnAKSKsjAjIKiQ5HY0LEU725l95f1apvymEqRWskUtjaw2WoKFR5VmeONIg53qFbKEcD5WO1RjbwNxefJhmgAvoDEkTBowd5mXczYQvyowcAq3IUHfjirun6eutW8jLcySW5QW7wyzGJo3BJ8piQZY2CjhdpLbQflUVo22n6VaFniRVWH5GKW6IwGcKWyEdd3HMagkj+I5A2c0ZcljMlkmt1eIXWyBUEoeKIqWU42xtjqMoTvJO4E+mazZbiO6IV3GRyuB0ra8RRaSuh3FvaW9teRW9ucooLBWbGZAw4OMlB8gwcncpyK43wpFcQJLHcM99pyg4TrIo/mpH5GvKx7vNeh6eAVoP1NvwusWm3c+uX8SyX8pPkQ7s+Up4GfTC8Y+ta2maab25WYXAQeYQqMfnz1GB78HPep7bT7a3VVWNHQqJAxH3lIyD+VY3irX9E0C1gv73UoYPNyIDHzIwBxgJ1YZ6focVyQhKbtFHTUqRpq8nY27ZpLHxC2ovbzXGqxIIoGZcpCozyB3OSevrWL41064upYr+a5vUO4m7WN2Q5PRyVI+h644PrW54S8XR67o9rdRz6SlxITGqXN15UkoAyMjBHQeuR0PNRHxNaXJuZNQtZLQxbRFKh3oDn5ixHRcdOOuc1qqdSPwPXya/wAzGVWlLSpF284u34od4X8O6LJpFyumzXM32lh5/mtuljYjAIb3/vCj/hA9N0jT7y1866f7d9+XefMQ4+8G9R611Hhb7KUlvI0hDmMoZIxgOp5yccHpWd4Y1SfXtYm1a7gJ0ewRnhBO0M/8DH+8T1A7DnrWXtJ33f8AwTVUqbV7L/gf5HK+FvBFpp+qW9xqF5d38KShll81n2H+8V6g/p1rT8ceFtPvL9r7U5p7Lbw5ilKKefQdT+prRsRcNfefaxyJEjElweB7U97Ntf8AEbXeqP5ek6bhcYx5r4BYD1JzjPYD3p+0ne92Hsadrcqt6GDF8KdIvNiDUtYtp2iWRf8ASDwrAEBlz15rqPDOh6L8Obe61WSeWaeWEROzkkyMD8oAPc8cfWmNrUM2vyNJcxQSkCRYy20hO3XgjAI/CtifQdQ8U3Olzw6bLLp1qzSsbl/JjnY4C4yCxXG7kLznrVL2tVb6eb/zIk6NB7a+S1/DUxtX0u28U6Lb3mvK1uZ5meFYG2ukQxwW/i5yfSmaf4f8MeEhNrmny3UjJC27fIWOBz0PQ9vxrq9b8K+L7q4+1CHSJdo2pAty67VHQKSmPzrDurV4n+x6pp8sMmQz2s/HmBSDlWU4cAgdD9RVOnU5d7rydyI1aPPtZvurfi0cxZfD6y1i2uPE/iBriK4vjtt4o38tFBPOFHp69Sea6rwvoNvo9o2l2OwRxgyKz8kk4yM1pazNBf20cc84+cEOh42qR0wOR/8AXqDw+sGn2Re6up7iSN9gkPIdOgP+ycdc9SPespTlL4mbxpxh8KscnZfDPR9Tur3xFrqTxT3EjG3so5CmxQcKSB0GBn3zVe38KeF9Q8rR5YZ1SzmCueVbkA/ePUYORXo8d/Z2s0YCGUMQRIo4dT3HrWbqGn2Osytd6PN5bh2QyxEFW2nlSDwQCf50/az7sPY09uVHPQfCfwaNVnkeO7dcKEj80hVxnJPPOc/oKqP4N0nw5rqX+mo3kg7HeRz+7zj5voO/4e9dQmpXNhZeTdyLPfEnyo7YGR5U/vYxlQD68c9a47XPGtxZ6nFayaHKBt3ZkmAzzx0/Hiuilh8RX+H8X/mclbFYXDP3tPRX/JaHaSWaN5c0Did4zuR3AIU9Mr789aoa1p0ep6beWt/kttGA3BJz1HuOCDWRovjS3gVmn0OeyhlyXWIZGTxuK4BH1A7Vc026uPEuvNeI7Jo1geFU489l5JY/3c9F79TxxWVXD1aXxo2oYqjX/hy17bP7mZWkR3tmj2uoy/IinZMBlHGe/dTjt0qe5ZflQbQy5zyOfQ1fuWMm6NQCpGSQa8/1m31rVtauodOu5LeG02qzRj77MMkHPoMfnWB0omD3E18Vi2W43ESgxNl5ZAdjbz864CFT0PIHXrnxJrR1UNp0dvI96i21k0YCq80j7wwxjcmM7jzgA8jBBhtm0yfVJW8ueNQ0hnAiMkW5VBXOD3G3BzjI4yfmPR/CaJZPiBEdakS3ENjPcWYeIlUMjKhCA5/2z/wIEk9a+hqT5IOXY8CnTU5qJ6V4V0SDw/Z3Fi1kJbqX99c3gA82aT+9nsg5wnQA/ieg1OPTLtVkivI0vZ8IwmjO73x6HtmubWW4m8Tbk1hRbWMX30h4d3z/AAdGIHqxAyTxgV3y3Yj05odN3XUkCnzZjHuZTznCj7ze35mvAlJyd2e1FJKyOP026vdP1Iwt5BS3dmQNN820EjC55PJyeMDHvXJ+NtOurGW58VabIk1xsDalCIyBexLjcxUHBkXGQR1HynPFdr4u077TeJNDugcwh/vqGmY9Qc/xDHbt74rOs5Intodk0jxlS7oY8885Xkde+en51VOo6cuZEzgpx5WYcAWSBbizMi2p/wBJB2biRheuQcLjBPXPXHOat2+6acScyw/eeQn1B3E4GTjCrjpyT0rG8E24Hhs2bW8YiinuLIhiw80xyMiBVzhlAPTjJycHbz0ZWOWdVKQN5SBQ0akLuJPUgccKpxyScHoM16TZ5PJZkU6StJIxxExVQ5WbDIGPcc4JAJIPHQA968x+LOu3N1rkGh293BbWK3KRarc7CS427hEUGNyAbd3PzMyrkAV6pHZxKqKoMUpw0iKcgkZ3OFOdwyWIBx2JIr5g8daPeWEln4mvFS6i1qFpxOjsCkzfOd5zgNggADg46cc51JONNyW6KSLcep2viLVX0u8NpFJJazBJyxKvJtUqAWOEZimDjIyxGORVfxLrHy2+jraF3gQW1vGp8vDggtJ8v3sndwxB5rnPDl5Jp2q2F9DNZme48yHbINxjI2EMQemcjn69D07HxXps+qasswVY5pyRCtpGgSNMnqVO1OwABZiBwD387kc4Xe4pJq1zc+D2p6d/at1c+NtWvLmDUbceZYGEzRXKAAR+YwI+YFhjHcgnB5Hs+lwXOkeIZvDct/LM0cC3ljcsd0stqcArJ/ekQ4GSQSGU85NeLfCXw3ey6jNLo90jwQgrJq08ZaFAeCsMZ5cnByz8dcL3r0u6l0qz8Q+HF06S5kvJNQEM13JkeYkkTqRkEYXIU49QK78NGfJZmmi0Z2E1ulxbxmNYYo1VynmQhowewIVxlcZPcA46H5akmjm2COOSZGcLGp8tpcN2XD5xxyCfrjPAvyu0sWw+cbhPlBXcxzjIJ29OvG7H15zTIoYDiPzBH8uFEMxG4EZz655PJODu55qkx27HL69eWml6TNepazS2sWDG0KgpPL9wQkZVtzEgBvnUHOMbcVyvh2S40i/v7nXtKln1C6RDJJDGuy3jOf3SbiMIMngdSMnmt74kzHTp/DssnmyQTXfmSNI/OYYiFDJ90OGdSxXjKCt+x0my1m2ivbxGIlRSqnHCds/qfxrlxlVpKEep3YOkknNjbjT9SjsILXQJnMWzdImAOw2kkY7Z4q29zaxTDz1m+0wbUdgi4RgPfnuelX7W6i0W4Fk3KSbnjOck+38q2pPD1jcSi9uFBuOpb0JH/wCqvOO255j4u8M63eXsms20cdtdwljHsABu4hyIJAcq2eilgcE+hIMOnwpqmn290L+a0tbxVNs1tD5TNnkq2dw3DBO/dhSMFctXol/emWdtMbHnklD78Zz+XNePzeOdP8DeIdY8KnRdZv47XUHkQ2gXYEmRJcEk8kM5/TnHFengsQ1Fxk9jgxdDmalFam7q2mhba/8AtdzNMsgZhJPEkUqAfIdzKuZCoJG/gfMRlq5XSrzTzrZlhKLG7MWZRjA7c1BqfxEn1q2uNJg8I6vbJNF5ImupkZbdTk8cbsHg8k89MYrjrS8u9NvW3QrPaNgSRsPmjb2I5A9D+FLEz55KxWFpuEWmdT4+11beWKKO8WG2RfNuHbBDA52qSeMfKWIz6Vw83gXwP4psk8U6j48867uBgRQ3Sh1OPlVEYE9eMZz6A10PiiR7zT7nQrBUkGoW4iWV7fzGjcuMp/dBI6n0AA61yHg/wfqmm639t8Mxzvp7BvJgujsNwYhl39R/EQBjjisK8/ZqNNPVq7/T+vU6MHTVaU6stk7Lb0693f5W7GLd+E9dttOXT4pZ1t/tI+zfaFZJCH4LdCvpXdab4Juk8KLo1n4u1iWaXehigi82PP8AEBtBbGcgnOOuOhqpqPjfxKttOupJHcJKxdPMynyqD8p5AGCFYEev4V3fwS8ZW91aSQzafMmn3u3ZqEQWMQyjOUO7qG65HGSw6GuGF3P3no/LU9fEp8r5IpW6J3/B/poZHwk/4S/w4l9o3iaa0/s/5YlxIVniZuMlW5XOQfTr7CvWYXtVhj0G1EUax/IkKevTJ9TXknx7vnkOm32n2syy2ThXkkKgugy21imQGbgKM8gc4zXbrqeBYX+nqUvbiBZBzyAQBlh9cjHfmvQi+enzdU7f5fr8rHizSjVsvtK/zvr9+j9blkx614ev7uK5L3mm7v3e85ZQT0z2x0yeDx711el6WZkF555aB4t8CsOoYdT6HmsuSCK3vbRbzUpHvzGgnZG++5HOfQdqj+IHiC40bRY4LNAsspKxMvRTjLHHsB+ZFTGLk1FdSpSUYuT6FNvD2qavNDqENlL5EKyCCdIPMbcnVuuCNy4A9ie4Ne4aRdwXunQXFvOJlZBlu+e+R2Oe1M8P2cen6HY2Uf3YbdE+uFGT+PWvM/iDqviLwprH9oWFjCJJrouZd+YpLckAhx2YZ/HjGexiaqi9PhWi/rz6meEouS1+J6v/AC9F0PWqpa1pdlrFg9lfQiSJuQRwyN2ZT1BHqK5nwH4mvr611abXpreKOxf/AFpURgLgkk88gDbz65ql4e+LXhfV/E40DZe2VxNIUs5LmICO6x/cIJxn0ODWVHERlyyi7N7dzethmlKM1dLfscjew31j4wtvCcli0uXBlu0OHmiJ+Vl9D13emDjqMaerxx2utmTT1BwSu1Blfy+ldL8QY2h17SLu3ZY5p4p7VnI524DjB7fdP5151rS6hpWr+cXE2nS4+YjHkv0IJHY9QT3yPSumsldSXVX/AE/NHLh27OLfwu35Nfg0WfF8lxq15p2g6REUklVmuPK/ghHG3joCx5PoD61bvZotPtbfT9PkUTxjyYETgSuT83T+Ed/YVJYTXFgpuI4g8NyuFcdeOikjqOvtVjww1q3iqN7kpGILWSRTJ03OwXj8M/nU0+VO8tlqXXcuW0d3Zff/AJGLDql9o/iK30iDSI3ilmiW71KaXErO6SMq7B/1zOOwHFdQ2l6Xqd9HPqFrEzbSquykFPrmuE8QzaY/x7t5jZQSJHcWKHUfOUeSphnzGFJyd3Bz0G3nqK9KTxB4PSWRU17T22HbIjXC8H0rlp4tznKTlqd2KwUaVOnGEFayf9eZmjQmkZopoxLbxkhN5LrIPQgk4+ox0rN1vwvcaHDLf6bJJ9lYbrm3U8SIOrAdivb1AxXQSeNPh/ADnxFpoOcECUHmsvUvih8P7SSANrVnNHLL5bENkIuDknjpxXTDEODve66ruedUw7qKyVpLZ9v6/HY8y1KfUNG1VlnleWylbdFK3zBAedhI6D0Pp16VpQr56CSIuVI3cH1+lef+J/ivZ6Tqk+laboN1qiwMViuluFWKWM8pjjONpA/Csi1+MWtQK0dp4HsYI85IN0xye5wFwKc48k3HsbUZupTjO26TO/0BluGuWiV1tJZRmSVyxaRSoKLvIKqCN2dvqOo5u+Fpn0n4iRXs1yRFqCvY+ZKS7lmVZE3f3c7Nm3+9kfTz+38U3rXkf2bw9qlxbEFriBE8pLmU872yTg7gMYwBluMmrf8AxWF7HdMPBJjN0h3NHdGNlckMHU7SAwYbuB2Hfk+rUrUmnG+55kKFSMlKx774WsJJPtKXRCRSzyNaMhB6E5Vl6547E4BFdU02maPbmXULtLVYnwsSBmw3DHheSefx4rx/wD4p1KztVsfFVi+j6reLsZ3UmG5cd0bO0MQMEdfYjFereGNQs5LKO8mtH8x5QkpuJN7ccBwT9V/D6V5EoODsz0YtMk8UyW+q3k+jySCJ4ghhGTtlLDO1sdOce3XNclqVxNoUjRzRxWENpC0ksr4JUDBIHOANoJzzn8K2PGvjVrHXl0/SbC1EkZSS+v70BIY4uv3iR27kgD3rj9X0DVPiLpT2dtNJa6Q0hebVXBWbUTnhY93IhGPvcbuAOMk1Cnz+gmxfB1tJ/wAI7by3yqklwZLmSKVAuxp5CxznvhuvHXHHe7q+vaDa3MiajrGnwosg3l7hVG45OCOc4wOozg8Y4BwIvgBp8rf8TDWL65BO4+ZO7ZPqcmqTfB/wda6hcBLZZhGFhh3DO6Rm6fp+ldftJzeiOWVGMfiZ0H/Cx/BGm7vM8WaOZfmZtsgcAKAPUDJI4GenbvXiEbDVtDvrXTrg39lE81tbTqCY8K/7vHocFRyO/avYbn4XeEYENjFp8bMHBmfHToCPzz+YrC+IPgCJdUgbwhYAPGjreW0bhftCgc7c4G9Qw+pYDtWkIyacX1MqihbS55hHY6W97YNf6PaXep20Bi/s+3+VN7RBQ08g+6ykE7VLcj+GvRPCngjWrfV7K6+2SRXtislxZWFrbqljHuHzxnvlh8u8knpycVxXhl9Ph1iSNk8jyZv3kBXbLGd3O6Nhu4xnA4HB7V7+dW1eexjXwvDaSI8Y/fzI5Qnvt46fWohSUU+4pbcvQ5fToJr7wrH4i0SK0t0u55VuIY4mD2s27bJC6knDKcn35PfNUfiNdalpel+HNI8Mw2suvC5OoEXA80JEiEF3XtlpFAHsan07V77wj4x1D7VDJOPEm77Rpdg6tKl0owl0nOE3HhieOhNU/CklxYRXPiLXmF7quqyCAoh6JkqsK+mBuY++41rBSUXzEpRhblOXn8TfGu6vpLabWLeyWABZ5YLBSinqobqRkc+wI9asT6J8SL8xT6x431JFYgeZA6iLBPUFAMc+uK9F8M2I0i6bzJDI07MLmTvJOCcufqP0Aq9qVtbxJLcW7/Z8g7wg+V/Yr0P86lUYlvES7I8d8Y+EdU8Oad/bV3r+oaqU3CRZ7h5AiyArvAJwPm2En0Fe5+CL2O88OafcIflmtY2H/fIrx24nuQ95Z3m5AwKzjYZLWVGzjKZ3JxxkenWuj+GniKLR9Ki0LWHht47UpHbXgm3xMj5MayNxscjpuwGHI54rDFYa8U4nVhcRzXjI7Dxzera674b3Nt8y/VDz1GQcfpXpSyExjng81498QoW1K/0Zo5Sr2twLobQDuC9vofWvQ1vVFt5jSqsYXczFsAD1NeUtGd0lojm31COT4q3NtvGI7TzOTwp+UH9DUfhGztNQtb7XJrWNzqt9LcxMy8+SMRxfmkat/wACrirRY/EvxH1GW21IxaPe4tbi7XhZVXaGihfuWI2s3RR05PHrjQpbhYYo1jjRQqIowFA4AA7Yr1MJRdNNy3ZxYmrGTUYvY5b4gx2dn4H1a4a2XMFqzRPGAGU8ce49q8V02GKSwt7u6kNvdyIZm2tjapPy9evQ/Wvb/idKkHw+1yeS1e6VLQsYU6vyOK+XLrxFrd3eGZfD07huod9uB2AwDiliV7yKwy91ne6deSfZ72O2V5WB879yCC5UEZ2jqec9O1bPhDxte3U1j/wl0MNhpCReTDcuABLtyCGC5YLkZYkdcA8CvMrK98XZLR6DGik9pHyB068epqLxRdeIbnX0vvElqZdGRAq7EWMRJ3j2DoAB0HU8nqa5q0JSXtKS95b+i29VbTyOjCeyhOVKs7KWz830v0d9dd1tfU9k+I2seDrzw/NItzp0l4GYQyaVFvHlherOqgcn+E56Dpk1P8JNe02SwttOli0S2mmiZpjPiN9mQIwoYYwV3FgOcle1ZWh+MvBckMctvc2ccSKAbRothKbR95mwAM5HcY+tMgt/DWtzXPiS6tba3soowulwxShbiU55VEH3UB6E4AGCeKhJua1u32OiTj7GSs0lrd/0vX5Fz4q6DoYN7aaXaWd9p+oRrEVUZS1uSCQ8eO2QuV6c9q1vD+qeGtGu/tFzqdlFqCRJDClxOiLCiIFyMnk53H/gVeV65Hdaug0u4upoWnI+0M1yxLKMbVweAeOoxxVW1+HGirkyR+bgZLHHb3romuSPL13f6f15nn0pe0lz9Fov1fptb0v1PRPEvinw5o+rW06+JtHuYZmJkxdDesnUHIJ4PPUdR71Br/xM8DXAFw2vW0n7p0VViaR4iww2MAj8RXDQeAdJ2iRbNlO7oVHI9v0/OuitvAmji03pbRnaoZsrg9qzTad0byUZKzPpfw54s025+Gln4sabfZ/YVmkZRkkhcEAeueMV5d4b1vSvGep+INX8Za9p0Vhakw2MQuzFhWO7kAgkKAq98ksaoeCru10PRLzw/evI2gXTYkWNv3lq4IIkQd+QMj24z0PMeNfhAdN0aXxNoviCw1TSlkWQrEoSQ4UqmScj7x3PyM88V6EcPQray6vTy8v+H9TzFiK1H3U9Uvv8/wDhtnoa2qast34bnsLG7e6k3IZ7uMlLfAyUiRiM7H4GTzkDPSvP7vUh4i8deEvDosL/AEi8bVoUjENvtjVCf3j+ZgZYcnitO/uNRee+tbeKKKC8VcyFWEcyIuEj2jgE4yG7Z5rZ+DHjCK3kfWNStrky6fblLW1cny2mJIDAMDs2pkEg89s5p4jKaMqsa8FZx7Wt8+3+QsNnFanSlQnZxn63+Xf/ADO1/ao8Qa5azaPp/he7W3v7cvPPLsDbFYbQMHucH8K8Kn1r4oag+5/FtwnBGIkRBj8ua7PxFrF9qmp3N/dyRzPcP5kj5I57AegAwAOwrKVsHzZA7g98EHP864ask2lHZaf18zuw8ZRi5SWrd/8AL8EjjLrR/Glwii88VazJGSCAt46rn2CnFdh8IluND1e4W+1C7u2u0A3T3DEhl92z61aeJJEWORXwc5Yjp/hVXU4IUi+TZ0wVI6jvU0pJS122+8qvGU4e7urP7v8APYv6hrenwfFKXU5tW/dW8lqzQJJ5iOFjfc2AMllyBx/eNdVH4y1LVCy6N4TkuIm4E1+iwQ/XnJP4CvG9RvF8L60viGx0lpLaCFFWBCWCSgEFjwSATg5xVQfHK7umzdWckb+iSbh29ce9ccKFSnOSm7J/j6M9XEYyhWo0/ZLmcVZ3dreTS6/M9uu9DtdYQL4lk0aKMc+TpmmopU/9dXBP5AVz2r6J4El1bTbHR9L8lLa4E17dCRiXjUHKkE4JPrivPG+Jlzq4+z2E04ZzgAqQzewxV19UuItHe1DCO4k/1hU5Kjvn3rqpYeM1zS+Hq/66/wBbHlVcbVhJU46S6JafN+Xn+ozWJrG51e6uYbVFieYlFXoq54GPTAFNWe26rGoGABxWAZHhkI278DHNRsxZiSfwpzfNJy7mlNKnCMOyse9+H/iFfaO6w+IPDFvqduP+XzTUCSgerRNwf+AkfSvVvCHjHwj4mXZompWsk6j5rVx5c6fWNsN+OMV4fcWdxauWwcH+JOQfqKpzaVa6xPDA9kXumcJBLDkOrk4GCOR+FezLDr7LPAjintJH0xqdpa31o1hdWsFxDP8AK8csYZSvfIPFc7feAdNawltdH1XWtDV8EJZ3zmIH/rm5ZR9ABXAt4y13w5fx6fps8Ws2GnwrbSyXLmSSeRSd7785HOQOvCjg12fh74neHtSCpfF9Jn/iE5zED/vjp9WC1ztSijrhNN6MgsfDVvol2t1rvh2TxE0ZBXUFnkunTHQm3lYhSP8Apnu+g6V3ej6xperxs+m3sVxs4dAcPGfRkOGU+xAp8U0c0SywuskbDKsjAgj2IrO1bQ9L1SVZrq1AuU/1dzExjmT6SKQw/Ood2bxq2LXiPURp2mu6t+/kBWIDqTjr+FcnI0GnRWsxkBFsSpwMb3CcnP8AvEj/APVXJa9rms2+pTTRyNrWn2j/AGa1eZgl0XLYIUgbHORxkDI6mnDV7KfWdM0e5u0hkt7c3M8Fw4SQvId6qBnDHB7E961jGy1MKlTnd0dEdSks/Daajcsj3F3cq2SNg++TyPQAEn2BqfRY1F5bXDFjNcRO2H4YLkEZHqSSx929q5Cac6rqOlW7oxtoZBlTwM7WY8epZcfRf9qp/GeotDqFrb/aPKVreZriQN80UOV3Ed8nG0fX2qzPmGeMNI0XxR4isJr6ygm8yRoonUmOXyQMGTeuG5bGOcYH1rQk8LWsUJtota8QrAybPLXVJFAHTHBBx+NZ0ks1rbabd3QWOa41CLcg/wCWEW1gkY+gxn3Jre1jUI9Ps5JyPMfO2KPu7nhV/P8ATJp8z0sxXPNFN94fUaTpESTxQT/aLuSJFjuAElJjRn/5akhQTnBwBzzirWs2VvH40upbDUF0+RiLqzhUqfMWZQzOVPDf3OOm0881bkhmuLibSZW3y3TCa7mUY+QgBsemcbR7Z9Kva3pthf2FlHdWscyCJrcBhyjRH5cHqPlJNDWpKk2izDq88NlCdRhzLOpYy2yFkWWPA5X7w3LsPfkmjU9Xi1JUaymSS3HO5GyC1YMFrfafpN8LW8lvFg23EENw/KgHbIofGcFWzzn7grj9NRE1Se1Jm0m/aQmImQIWBGcH+FxwTz2FNIl3Z0viS8j0mNNcZlDRHyfLYH9+W+6nHoRuJ7ANU3h3RbO2a4/tQfak1ONo9TOOJQ3O7b0ypAK+m0AcVxcusy6jfLcXkLXdhBGYbZ41xvz9+Ux/7Xb0UDjrW/oniCSPw+sNri41Aym1syVznGP3rA9kVlyD/FtHel0uPZ8qILnTbzQtek0qxu73THteb+4tZ5DAUOTEgUfdDKd5OMDIHZq6bwxptnMdviNrm8gZt1obu9e4tyD/AAgE7PplRUy2z2ei2mqQtJc3ujRbbvcSz3VmTlie5aNiWHsWFdI2nafqVktzYOIBMA6vF91u4JXoaE+r3LlKVtHoPFjp1rBeNdQ232SCCNozKJjGFaVUIKw/M2ATt444rUtNSvLF302+R/PQXctuT80aQQybQssueJCPb0zya5V3urWORftF/p7RfLI9k7YPPopBXPX0qBLnTjZnT7iW7SJmWWUb3EM7Z++xzgtnnJ9qwnGfM2mbU5QUVdHbakTq1rqOniVIFKT22+9j8lVljkhBfrypD4HQ5+tcfY2VpNqWgQwacYVvby5gk+1W56pMEUSID8pxn5c0k2qadrdrexTS3M0sNs0cu53fMXONoPVNwXgcHrWRcXM8jhY9X1iJTIsksSXUm0udpLYyOQQee+BXJWTT947aLTjobmm22mz6XpN8Lj7NCNPgluS8MaF5Z5pUDZZ/ur5RG0dsYyTVWyjgvXmgu47a4iWSSJsrlXKsVyARyDjI/CqWlxraussF3qFoiQiESQSurqmWPljbg7c446ck1fsYWW1jVFKhSc7uSRnJOfesk2ndGkoqSs9jm9d8D+Co71ZToVh5rfe28LnGeh4NFppOlwQbLSzigbGBsQcelWPEEs0l0N+AScj0H/1+tVlupFj2kqdvB7Vo69R7yZksPSjtFGHq1vGurwL06nBXqB261vx5mZI0ATHyk4ycd+eg/WuS1iW6+3CQDPT/AFi5Fdn4WiYRR75Cxxz0wKzNi5ptplygC7sH5sgkn/8AWKddSLHCYHdC27pjOPwH1xVxpPJj/dv87NgSenaoI7UOxMzEuW4yfvH60AVWgaRF+fIYDIVsLkA+2fSprixhuLVoJot8Uv8ArduVBHv6/jV5IoY4SJEO0HuKiVWeF1RymR0A6VcKkqbvF2fkRUpQqrlmk156nOTWdpbQ+RuP2d3VgjsdpYDAOPYVFJKVHl29uAg6bUwgFbM9lbtCVfO4A5GByaxFkS1cQRnBB4UjqKqpiKtRWnJsilhqNJ3hFJ+hm3j3HGUABPPy4xQNnmImQrA8Dgg81ekRppwoUbSN30/pWZqMchu0EfJDc4HT/ORWJuaFw3lwKoU5OFJzzjpz71m3MD/MwwCeMdT/AJ+lXZJ9iqrKc/xEdcgio5MtcDJOM4HBxj9akaMG4R7bLyccc44NY15pul3cYnuNJsZWbJ3GAZz7kVuai5uww5zksM455qjHHst0ibkqx/z+tawqTirJkSo0qjTlFNmQ1u9s5S0hhtUPLCGIIT9SOTUxhwqjo305rSuWHmDEROB1/wAmqrN8xdRhc9+1Epyl8TNKVKFO/IrXMq5hPmYyDn3pktvJCdrAfWp5xLufCBRntzVeTdJIS8rg1ANHvQ+43+6aXwWqr4xgZVAItp3BA6MIWIP1oor3n8LPmYfEjl7n92lu0fysckleCelW9Xjj/sp5PLXeFJDY5Bz60UVZC3J/gRfXsfjiOxjvLhLVkkLQLKRGSAMZXpxX0JqzMukXjKxVhbSEEHkHaaKK849R9DybTAP+JCMcFWYj1O1zn86reNIIJbPXzLDHIRYxsCyg4IgJB/Ciiup9TlWyMP4Q3Fxc6FatczyzFNUdVMjltoELYAz2qTxH8/jpQ/zA30MZB5yoRGC/TPOPXmiis47I0nuzZ8V/6u0/6/4v5mrniX5tZ01TyN07YPqMYP15P50UVa6GfRlHTv8AkPX/ANFH4Vbuv+PAf9hNf/RTUUU3uKOxXsQDNIpAINvMCPUeW1efeNv+QZeP/F/ZK89+ZYwfzBI+hNFFQ9mXT+Jepzuhk7J0z8sbgIOyjHQelGuzzQeP9L8iaSLbp9tt2MRjc7bsY9e/rRRRPaIUvjl6HtXhXnxXp6HlWlVWHYg8EfQgmmfCwn/hG9n8KTyKo7KA5wB7UUUMa2RuSca9HjjdbtnHfB4rmPHKrFfbYlEYdDvCjG7jv60UVcNzOexwPhGSSPXriKOR0jV2RVU4AUo2Rj04H5V3h/4+E91GffkUUVw4z4l6HpYP4GXbT/WBe27p/wACqzMBs6D7v+NFFch1HNa0qmTJAJ2r2qo6qSAVBG0cY9jRRSAytQjj3R/IvT0roNDA+xhsDPr+NFFCBFmX/UofU8+9XiqgIAoAyDwO9FFMroT6lxaEDptqlZE5/wC2Y/kKKKEJEl8qmJ8qpweOK4uYD7aRjjeR+tFFIZcCqrqFAAyeAPem3KL/AGqBtXG09vcUUUABVVnfaoGY+cDryKrX4C8qACAcY7UUVLGc233x9ajmA3dO1FFWC3GlQMkAZPWorlR5cfA70UUFIzNQAV22gDnt9DWe4G7p2oopMJn/2Q==">
            <a:extLst>
              <a:ext uri="{FF2B5EF4-FFF2-40B4-BE49-F238E27FC236}">
                <a16:creationId xmlns:a16="http://schemas.microsoft.com/office/drawing/2014/main" id="{AA650CD4-FF61-44A9-9685-1776E91CE743}"/>
              </a:ext>
            </a:extLst>
          </p:cNvPr>
          <p:cNvSpPr>
            <a:spLocks noChangeAspect="1" noChangeArrowheads="1"/>
          </p:cNvSpPr>
          <p:nvPr/>
        </p:nvSpPr>
        <p:spPr bwMode="auto">
          <a:xfrm>
            <a:off x="8991600" y="4991100"/>
            <a:ext cx="703118" cy="7031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20/9j/4AAQSkZJRgABAQEAYABgAAD/2wBDAAUDBAQEAwUEBAQFBQUGBwwIBwcHBw8LCwkMEQ8SEhEPERETFhwXExQaFRERGCEYGh0dHx8fExciJCIeJBweHx7/2wBDAQUFBQcGBw4ICA4eFBEUHh4eHh4eHh4eHh4eHh4eHh4eHh4eHh4eHh4eHh4eHh4eHh4eHh4eHh4eHh4eHh4eHh7/wAARCAECAW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dAtRaXN1G65Mjgo59u1aWt2dvPZLGrDzipBYdBzwPfv+dcrb311c3sggkjRVPzO7kD6CrtxqTQW7iWdGYDqGyCK+MlCd7tH9EUa+Es/ZzSir76Lz+Rr+Hbb7PYR2zRhJFJyScA89aZ4o0yO8DC0wcNnngN0z+tc1Z6/MQZTcRrFnjc3LU7U/GFsluPLkJcdQDk59K0VGrzXtqcLzPLVRs6qULWs+39bHbaeluyRiRBFEFw4PXHpisi704f2za3yJvjjb50PJHoawtN8SaiyKz2c8wb7oSJmP6Cr8914wuii6Z4U1eRm6bbN8fmRWkMDiL2UWcdXiTKOTmlWVtPwdzqysHkSM4TOB5ag5Oc9fasXSdPWy1ieZoxJHMuEY/wABz0NLaaR8Sp12jwndK/8A00Cp/wChEU//AIRH4mTzsFtbCFU+/uug232OzPPtXTSyfGT0jBnl4rjnIqKTqVk7P9LfkaOpQwTWXknb5jZB287R/wDrqh4atPsNm9rKi7/MLb84DA981paX8MPHeoQtLc6zp1kFfYykuzA9hjFWbf4O+JpzOG8Uw7o2KgJbMdx+pYcV0Lh7G25eW33HmVPEnJFyyUm3rbfr/wAMYfim1t7y3aGGaMMqj5s8Fsc1Y0y70+G0t45JIoRGoDgt0x1+tdFbfBS2ZVh1DxPftdbd8xjVVSMe+e57c1qWPwX8IQwi4urjUb+FnKF3lKbTjIOFPI+vqK6o8MYhpKTSPIr+KmAi26dJt2tf09bd/wDM8s1ubTZNSt7xZ42SKQbkPde1akviXRFjdjMuNvygHJz2r0aL4b+B4mDL4fErOBhHlYqPxY9e/HArWl8J+Co4wLbw/pVu4GAy26Stn0AbGa648J1HbnmjyK3i7T96VGjr59fxPALLW9Is9bmvS4kR0IXJ+6a0Z/EaX1s0Nppl3O0mVBjiZuPwr1K90nT9F1OF47S3MLssgP2UR8Z5BGOK7S3t7d7jywFEQ5DFcgLjKn8ia7pcIU4WlKpf5f8ABPCh4xY6pKUaVBRaffvr2Pnvw3p3i6KF7ex8IapM8j795gK5B6daXxFpfjK6U2M3he8hl75A+U47nPHFe86xqraWClnjz3QKXQYRO+FGOvPfNY8srRxRWvlyMx+e5ZwSTk5IP6V10uEsPK03J/gePifFrM6cXRgltZ7210t/meW2HhH4gmOGzWxsbPEQbbJcg7V9wucUl98MfE1xKtzda1ZBITkskbOp9K9t02aK8kW1s4wjTsUmk/vIoyQp9OOT6ECrGqi0sLCO2ALyTNuZmB+WMdPw9PxNdFLh/A0ppODb83/kediuPs8xdFyVZRiuy+5a38jwWTwPqxkKz645jHdY8Z+nNEPw3tDdC4bXb6RmAEgKKoA9jzXrws21IyM0EMUSgDf5ZG0dcDJG4nrzWfNpl9YHzkhZYs/fA/eJ9fSvWpZNlkdFTV/Vny+J4v4iqLmliJNei+/Y48eB7LQ4m1C3D/aIUMlvdtM0mxvXZkA/SqyXmvu+P7as5AV3AvpWRxz/AH66jxBJdRaHqc6CWQ+QRIZDgqeO/rXnWnaortnBjPqxyR64r5jiPDQo1oKlFJW6Jd2fdcEY6vi8JUniJyk+b7Tb6LY34tQ1e5kKyatoAxn/AFunypjHcBX4q1ayaxOyoJPC0+T/ABiZMn05zisWW88sM6J5+eeVzng8881TsdQtZpC0mmo7k7cbyuD6+9fPKN1sfaN2OkuTrUVyvmaT4eIGcNFeSoD+Bjpiw6vM2F0OyZiM5j1FRn8GUVVje33nJYk7RtVyn1POeatWcErzhIbe+aQ8ABCTjPUHioeha1KkVrqw3GbQLhokPzD7RAw+g+YUsdmucy+HtQjA4Oy3Vs/98vmtqSF7Up5WoXdtIDtdN7DPt16+1RLHqDyuftvljPAHlnn6EEn8TS9ou4ezd9jMVrcJ5Is9QgcEnBgnUj3wMimWX9mR4MmIk28vLvjzx33L1962kt9TSbMOqWkeOVLjf+gA/nVqCfWkAC363DfxMLN1H57j/Kl7aC6h7GT6HJy29vej/Q79ZCOcC4R+vUADFM/s3UpImAXeR93dAf5813sSG5Vv7S02S4GMDdaIwJ9dz8AfgajbQrGRgYNDt4AV+8Z0UD6iMLj86n61BdR/VpvoedwrcQPta3LLjgCQf1IqwmpX6Q+Rsm8jB+XdnHr0Y/5NdrFoKhhIzWaEDGFknb5foSfbipbjTrViY5Y43KkZZbYJ+ZJ4pPGUylhKhwQvDlf3bwnHzMquGNV5bry2VFunI24/eydvTkV6jp1jp1unNlA7gdVjQkfhg1cB8rCx6eBuXgKm3GfXaM5qXjoLoNYOfc8z0261W3KSWdrKQVxmO2BVh/U+9aUcnia4dt+nzCMDo4AGT/wOu18y8YnzdNjZc/dIKAj/AD61NPaXl5saSC2hwMKqHIA9OP8ACsnj49jVYJ9zhlm1k7V+z2BYDnIRunTPzmiCW/imaQz2UBdh8oZlGfcAY712s2mxJD+8ljUsCMgcdPXApkdlHtKI8TKp2k7eSB9Kzlj10RccH3OQP2uUZL2zjH8EWT9fWp7XRrOQGRra5kL/AHgsAIz7EiuscxxrtElzKFA3CKFmxjtngVUv9UktT5cVheFAMs7lUxn6nH+elZPG1HsarCU+qMwaTpkS7f7GnYH+GW82gnvwuMU+OxsfLVV0fTQR18y5mY/+hUx9etVwx0i5OcnJmUkkde1Zk/iS+eZmt9Ntol/uu7sfqfmFCq15dfxK9jSj0LFp8I/Dqrd7ZNSmfeCBJd7MgjrwBV+1+EvhdbR5JmjkmAOYLiZwvPoSQDXY2lxDYl5LotLK/CwrzIx7cU25k1SS4E3yWgzlLcT/ADZ9+cn6V+uRy/Dp6U4272R/Pss7x0o3lXm32Unp56W/roc1oHgnwgdT0zRV0G0ia4voLdp4cSFVaQBuWztODXvNr8H/AA/a2y21rqerQwqcrGjxhfy2V5zokwvPEehM8aLLFq1qQYhhMGRcgg85zzXof7SWtazoHwwm1DQdQmsL4XcCJNF1ALcjoeK8PNP3WIUafu6LROyvdn3HDK+s4DnrNTfNLWSUnZRi7ap+ehg+OfA/iLRbN9S07WptQsYV3SxmJUmhUdWAQYcDqQADj1qr4J0jUtX1+zs7vxDcmzmsZriN7eRSxZWiAyGBAGJDXf8Awb1vVdf8CwTa88U+owu1vcSouFlIAIbHurDNed/BeT7H8avEfhhAwt9JS8EHzEgRvNAyjHbArneNrexlRk/81qk1fc9OGTYT63HFRirq+n2XeEmnyvRWt2XTS61q/FeKPwb4m0XTBe319BqqSb1mZV2spXuig4weRU0VvqElr5Vktm6BRsWBk4Ge475qP9puW2h+IHgprpQY9s/XGOq9cgisaaHT2uhNY6mtjMoyr2xBAHoSCK9fKuadH3n1e+p8nxQqdHFRcIpXirpWj+lje0SyudS8XWGlR7tLkui/2polQyRiNGbK5Bxk7Rkg+1dT4v8ABM2i+F9V1fT9e1O4ubW3e5WKRIQsrKM4bagPOCOD3rM+Do1C+8cS3F9ftfR2WnsIZGh2cyOo789EPOa9c1O2W+066s3xtnheJvoykf1ry8wq1PbzUZbaaN9j6TI6NCODoynTT5rt3jFvWT669LbM8A0S6F/4fttYaMyJcDcS7ZBkI+83sMYH0ro/A3hfUPFWmyXkt9JpukSSny2gAM1zt4JBOQqZBwcEnnoOvkngTUl07wbcWczan5tq80aoXJjDLkDgkCvpWAzWPwmRtFGZoNEDWmzuwhyuPxxXTj8TONODi/iV7/cefkuW0Xiq0ZJNwkoWeqV73bvvtpe/XrYxdX+GKSWJTS9dvo5lX5Uudrxv7NtUMM+oP4HpXnfgrSZNa8ayaBc3Vxpt3bRzrc7FRpImQoAq7lI2kNnI6jFH7N/jhdF8PXw8b+JmjhnCXVvJqMpyGYuHVSxyR8qnHqaw/GfiX+1PjVeap8Odfizc6WomvIBuVHXhuGGG+VU/KuKlXxCvQjLV+fz381+Z7mIy7AtrGVqa5YK9+Ra3XLZx2dm0+rXLoetaj8JLfUIRDeeKtZmjHRWjgOPp+7p9r8Kbe1t4oIfE2qBYm3ITDAT9CdnI9qZ8DrzxTOms2virWjq1xC8LRPsVdispyvygdxXm3xs8dePNO+MNx4d8O+JDp1mtrDIIzDGwBK88lSeaIVMVUkqMZSvfbme/3kVsPl9GMsTUhBRUU+bkWztb7N+qLnw/8Onxx4l8R2V5rN3AdDu/swdYYyZWEjjcQRjoq9MVleMxH4J+IjeH2upb6OSyW4M86hSAS24HbjPQHpz0rq/2XdP1Cxv/ABTNqlx9oub2SG6eXbt3lmlyce5BrB+LIiuP2nNDsZo0eOeGzjfI7Gfn9KunisTQqpVJN8t7q7tpFkV8qy7H0pewpxip8rjJRSkuacdb2vs9u2mx2PhL4YT3trDqmqXs+lNLGClpaqu9FI43swIDY6gDj1NR+Ofhxf6dptxqmj30mqmFC8ltdRKZSo5JjZQASAPukc+tbv7Ruv6p4b+FGo6ho109peNJFCkyHDIGcAlT2OO9H7O2r6vrPw1gl1y+kv7uG4khM8hy7qMEbj3PzYz7VCxeJ5va873tv1322sU8ry90fY+yik1e1le10r8297ve9zznwy9lqOk2ktuAYtxkkkY/eKnofqcD6Uy4vwdRu9s6rDv3fNzg5/l2I9q5TQ5JrHxZ4us7J8Wtlqs6iL+4N52ke2ePyrYs/sclwDIzBRExdTnDH72Dnrzn9K+pwz9tTVZ9Vf06n5jmkHgsVLBx+xJq+10tF/wfMxp2ivJLixuGMUc4ZGMQ3Eg+me/HWsuDwH4dVFm/4mUrtzgNsAH5mtS0aBbwNKoVd53BegHoKsve6Rn955Lk9CbjqPXAbj6V8ZxtVnSxVNQbXu/qz73wxjGrl9ZyV/f/AERWi8HafGiNFpKMvrPOzk/linnw/ptrGxax022bIw0dqHc/99Zz+lV7vXWhci2ubS0Tj5Sgb8cnIqOLxk0YYtdWuQ2Nxbkj6LXxaqVn1Z+l+yguiNCGxfzG2xyFHHUDbj8hgfhTY9FeJDJILiNM8EuVA9RkmspPG1jDE/8Ap0zSN/CFbgfU/j6Vhaj4itrlmmJmk3/KDKSx/U4ql7Z9A5YHtOl/CWC+8MReIIbyzfzbX7QsRtiTnbnbu3eoxnFc38O9JtvGV/a21nZ21nHNE8gldBIyBe20Y74717B+z9qCar8J9N5z5Rlgb8HPH5EV5p+ynBKvjTxPaSRkJpDzWqkk/wAU3+CV68sJCXsrdd9WfLwxdWEZxlLXT71JJ/mZnj7TYvCXjC38NXV1G3n2f2qOdIfLXGSpGMnkY9e9dQ3w2uLXwQfENx4hWOOOx+2tF9l6Dy923O/9cVk/td21zF4s8G39rGrNc+dZEkZ6lWH9a9H+P90ND+AviEREKV04WsfOPvbUH86ccBSVSpdaJaBVx1aVKMVJ3V7/AH6Hl3wy0O48cRRz2NtJb27RrJNNNJ8seegwoBJIzxke9eiTfB+BYC1vrAafHHnQEofb7+QPzqb9mCzW0+DmkkhfOlLvMy4+Zt23+QA/CuZ+F/j/AMVa1+0F4r8O6jqEUuj2ss8NraiMAxeUwAbOMnI65NXRwVCEI86u5BWx1apNtNpeXa9vnucpr0Ufh7VZtH1nyrW8i2sF8sFZEPRlJ6g/n611/gjwNd+JLMap5y6fp8mTA7wK0sg6EgcAD0Jzn0xWT+2JZ2v2zwZfOpEst5LZuVHLIwBAPsCM/jXsfii7k8OfDXUb3TURJNO0p3t1xwpSI7ePwFZU8tpqtLn1SNK2Z1XRSvZq92utv61OM1X4YX1nayT6Tqh1GRQT9muV8sP7BlIAP1H415l4Q1K68SeLbTw59lk0t3mkillaLJiZAcqRxnketej/ALLHirxL4q8AT3fii8N5eR3OFlZArFGUMAcccZNce9u1n+2JLFAypaypFO8frI0PJ/PmnVwNB8tSCsm7EwxteEZwk3s/VNeZ3F38I7q55bxdOpByAlmFGfweuC+JHw/8WeGdPk1qO8i1W0txl3ijKyxL/eKknI55wePSvR/2jPFWveD/AAFb6r4duIoL1tSgg3Sxh1KtuyCD9BXVeCNUbxR4Hsb/AFCGLzLu3KXMa8oW5VwPY4NbTwGFlJ04xsyIY7EwfNGT+eq6P9T48i1fUJpoxJdosLthisoJI+gNavmSi0/d6ldK5O1NrD5frgVQtLObTdY1jR4dNtZTp+oT2waTLEqrHBwOnFbdtNdmF0uILdJDjYqR7VAzzk/SvCqpRla2x9TQqe1pxmuquc9eQ6jNHtm1a7mxnC4dwT+I/Ws17G6kVX/0xpMdUBwfcA12s6zeUUF1FCuCCsaRrxVUI0anbrZTcO00SgY/HNEKrXQpwRyDafd5w0N82efm4H/1qfHod02Wb7RGD0+ZT/Wtm/W1+TzdcaQkAnE5fI/An86pOdNDkebeXPT5gxx+orojUlbRfh/wTJxj1Z6/ol5pEu5oLdPtTcuGfbM3qAT/AE4ro9P/ALGvbRrd4Y7nd9+CVQGUjoeee/aqmqaXp91cMXt458EbZNm1wPcjBrOm8P2q5C3FxE6Dcm75ip9j1/PNfrEpU563af3n4JThiMPpyRkvuv8Ap+LNePw/YWOq6JeWdusLf2rahsDcCDKO/Y10n7R+i63r/wANX0/w/Yy3t8b2B1ijxnaG5PJxjFcVo2qO2u6PpzTfaFbVrb96iBVyJAcYH061618RvGOm+BfDTa9qsF1PbrKkWy3UM+W6cEgV89mXOsR771svzZ99w7KlLBR9hGy5pXW3SN/LbqUvhFouo+H/AATHDrSRQXssjXE8akYiyAACRxnaoz75ryv4Bala678c/F+u2mWjulutknZkE0IX9B+tYvjz4ueMvH1hJofgvw3eabYXIKT3Ep/fSoeqjHCgjrgk10n7OehR+H/FIs44HiZtLmeTcM7n82HJDdx7djmsXhqjpyqzVtvndrod0cwowrww0GnKSe2qSjCVlfZ/f231s39pe2F18RPBkbRiRRHcEgnA6rWcr2diApubOEqCoVY8lR3HA/rVv9p64ubb4ieDJbaTYwinycgZGV9eKzprrV4yrSXEJaT/AJZ+SZC3r17/AEr28oi5UXrpd/1sz4vi6pGGKhZa8q1t/wAFHpPwORLg65qcfmlWmhtVMgIPyJuOAeQMy1p/C7Xv7Y1nxpbmTd9h154U9kEUY/8AQlanfBaJk8BxXkigPeXM9w2EK9XIHHUcKOK4P9mW31211/xbNrGk6lY/2nc/bB9qtXiG7zH4BYAE4bPFfO15c1bmv1Z9/g6XJg5Qa1jGC+aSv6bHJaYtrpPxA8Y6LcWszhdWklj8m33HDneBnHPDdP0r2P4P6vHLpMvhubzUuNM4hWdCjyWxPyHB/u8of90eteWfESK4039oDUUguJYE1LT4ZyEB+cgFT0Gf4alS6v8ARr+21q0muPttkS0aNAyRSofvxsSAdrAdT0OD2r1o4d4jBwcfijf520t+B8xWzCOCzerCrpCpZt9m1dN67K7T8m9yz488G2ugeJf7Ou7WOfw3qszTWQkPyW0/JaI9sdWX8R2qS0tvCmkSgWdraRNICm5FIKg8ZzjgV6pdRaL8SPAJUMTaX8WUb/lpbyjofZ0YfpXgFnbzR/2jourRyDVbCZoLht/EhHRxnuQQfoRV5ZUjV/dTe23p/wAA5+JqdbDReKord2nfv3/7e6+fqkeyfB9ZE1LxAkhJ2m2VTjGV2Nj+deOfGexnvvj5qghZN0djbMATg/cHevUf2eEuUh11blnZhLAF3NkhdhwPb6V558TUaX9oTWo1HP8AZkDA+hCAiscP+7zBWe0n+p24xqvkc201elDTr9g7v9nxrttU14XkqyyLBajcvpmXg1x3xJXf+1joHykhUsiT6fvq7f4Dqv8AbPiFlyN0Vq209VyZsiuL+IZU/tXaKCcMEsse/wC9rlxjviJv/F+TPTyRWwdFN/Zp/wDpcDsv2tP+SN3f/X5b/wDodeQeHfF3j/w5okNh4TvrJbV286RZ7YOQ7AZ5PPavYP2sAD8HrkHp9tt//Q68f0O7isUENzdQSvHEkibn284+6T6gYr0Mro0K1OpGsuqtrboeDxHjMdhJ0J4PdqSfuqWl+zT6oZ4RtNdstV1fVNZMDT6nK08zQlQu5skgjpg88VZP+oEmVSbn1PmDuD+Fa15fWuqWv2i1jKOyhPlB2EdCMgYJzn86oyrBHYPMN5kiG0DdgA59BzmvpMNCNOCjFWWiPzjNa9XFYidWpK7d2+mvXTozM1cSXHh/ULiOOOMmEqrN0Qdz9TXmTrKSVa/gQeg3Ej9K9gmtTNoVzY+Z5LS2+1cYKyDurf4/SuSPhtFyv2yBWUkPgLkYr4Ti+tGOKhf+X9Wfq3hvSf8AZ1T/AB/ojixBGc/6VNNj+5GefzqeK2yWUQ3cnbjC/X6/nXVwaTEZDDDqx8tfvHcFGKmfRNFB2z3txMzc5BJGfrXybxET9DVI4trFFBkS3UEdPMl4P4VYteAVMlumDuBEe4/rXZx6Tpa2ziK1OFHGSefzqVLG3Q7LfRomJU8OvQ/mSf0qPrS7FexPX/2StQ+0eD9UsTMJDbXu8YULw6jsPoa2Pgvoh0vxx8R7gxlBPrY8vP8AdMYfj8XrB/Z0lkg17UbVrRLVLi1V1VQR80bYPUDnD/pXqepRQaDpPiHWFbmVJLyTtgpCFx/45n8a93By9pRhPtc+PxtN08RLybv89f8AI4r4/wChf2zL4IlCFzbeJbfOP7rBs/yrH/bGuWHwpg0yNS76hqlvFsB+8oJY/wAhXe+D/J8UeAfDGoyuSVhtrtW65dV7/rXlX7W19btrHgzSbiYojXE10wAyTtUKOPxNaVny05VF1sZ4aDnVjfq4noX7PkBtfhTpVuV2mMyrj0+dq8p+DEGz9pnxfMNg3aheg+vUV678C2hf4b2LW7bovNm2HHUeYa8y+EEqt8ffFMQSQFdUvSWI+U/r1/CsW37Oj8v0NLe9P0f/AKVEvftdjMXgo88au3Qf7Fem/EobvhT4gH/UIm/9FGvOP2sjIsHg5o41kI1VuGPQbOtek/EPn4V69j/oDz/+ijW3/Lyp6L8jGp8L+f5I82/Y3Ro/h7dqyFB9oQqCO3lisrU1b/hsZGGzb9mt8+v+qNbP7H7TN4CvPPmEr+dHyB0HljisHW1UftnWrfxfZIP/AEUwrGP8CHr+rN6/8WfrL9Tpv2wNv/CqrXc20f2xbZOM/wB+uo+ALF/hbpjF2f55vmbqf3retcz+19G0nwqt0VSxOr23A/4FXUfAVGj+GOnI6FGEkwKnt+8atl/vfy/yBfwv+3v/AG1Hzxrum2j/ABQ8bLLHOSNVdgVfAyQD6c1ZbTLWADzIZycbj8nGPrn+lS6m06/Frxw0L4H9p5PGcjaM96lkvkbZJ5IkwSMrGXP696+axbftpI+oy7/dafojAvp9Pik8trCWQf3lUZB9+aRzpph50x2ycD5CD+PNbg1WNlJNr8w+6JSqbj+HQUPrVltO62hBXr++3Y9eccCstex2XMqO4to0WIaKI8ABSseAoHbvV1LiMIFW3ckdf3Yap4tatpWPl28RI4G0Biav2N5GwfzJkiUHCgkHPv7VLvfYL6HS6xHrkPnXFjcwzICfkaNcrjtnPX2/CuZk8RX94XhvmfyyMStBB82B/DnOB9am8J6vlmtd9tBbBvMjNwSoUjqcd/pXUyw6BdL50epXVxk/vEteFc+/p+dft/8AAfLON/Ox/NWuNj7SjUce8W/+Cmc94VkWXxfoLokEEX9p24jjOTIw3dfYV3f7WpUfCX5zhP7Sttx9txribbTodF8X6PrGZ4dNW/illbmVY1B53MMnj3rQ/aX8d+DPEfw3/snR/Elhd3Zv4H8qN8sFDHJx7V85m8oyxcbPpH8z9G4So1YZXLmjs6np8K+78Cppdx5ul2w08QJ+6X99MwQLgddoOT+Qrqvg8mzx827VGvpG0udnGMKh82HoPf8ApXnNp4dmFhbXlvePfxlBgwIcg46H0+vNdT8MfEejeH/GDT67LFotvHpssO+5O0MxliYc+uAfyr1c0hGOEk4O60/NfM+V4arVZ5tCNSFm1O2rd/cltbT77k37RkkcfxO8G72RSIJ2BcccFaoXOoTPoDtam3ikAeZkXG1doOTjBHbP416VqPjz4R6m6PqOveGr10GENxskKj23DivM/jPr3gC8/wCEdg8J3+hq8upCK9eyVFKwOMOW2j7uM18/h8xWGg4pJ633/Q+/xnDss0rQcpShpZ+7p999O23U9n0Kaz8J/DWyudUl8i30/TUkunxnbhAXOB75rM8H/FbwT4s1qPR9D1OSe8lRnRGt3QEKMnkjHSuN+PXxE8JX3wn1vS9E8RafeX1zGkCQRSgsQzqG4/3c1wnwovdP8OzaDcXyrbGzuUL3AA2LHIjIxZuvBcVFDDyqUp1IvSCX/BNMZi4UMTSo1otSrOSXSz6aeb0On/aV87TfiJ4R1eGV4BdwyWUsqY3KA6twT04dq3/ix4J07Qvhzqms6UdSuL+xRZ0Mt7I4IDrvyuQp+Xd1Fc3+0j4i8J+JtC0T+x9e03ULq01NSYYrjLBHVlZuOeOK73wl8QtBuNKh0TxXfWljqIhEUguiEhu1xgujN8pBHUHkEke9YqclHmi9F919/wBTsnRjzQhOF5NXaa1a+Gy62Sj+Jl/s63EskGqxrIXtZI7e6C44SVw4YceoRDXBfGGZbb4/zQQttFxpcMkq/wAJkG5Qx99oWvWJ/F3wv+H+hS/Y9T0aztgTJ9msJEd5G9lUkk9ueK+d7XUtW8Y+OtW8b3FmIobwhLdJOTHEowo/Ifia9HL718Ypx7tvtrf/ADPAz5RwWU1Kc7/DGKutXa2tu2n5Huf7Ph/da/hWAFxEBuGCRsPNebfE+4ji/aF1tZHCE6ZAFPfOwcCuy+C3iLQPD6a1DrWsWWnySzxMguZwpYbTkjPXmvL/AIpX1jrXx41TUNIvLe+tjZW+2WBw6thADgj0rSgozzPlv9qX6nLivaUuHHV5dPZQ9PsHsHwBkE2r+JJg+7clqeOg/wBdwM81xnxA8v8A4az0YvgNsstpPrvrZ+A+taNoF14gTXNUs9MeUW2xbqZYi2PNzjcee1cZ8UdVsNU+PhvtH1K3ulXTYTDcW8gkVZEJYHK5BwQMiufEU+fGTpQ3vL8melldb2OV0sTWVoKNNt/9vQbPUP2sFY/B66KqWxe25OB0G+r37PtpGfAB8+GORvtsp3OgJP3a0tE8a+EfFmitp+tTWNtcSRhbzTr91Xn2DcOueQR7dDWT8QPid4J+HvhR7XR7rT57xYyljp9k6sA56FtvCrk5OetcXPp7Pzv53ta1j1FRlZTXa1/s2bUubm7fhbW54bY3l3deOfFVmkjSwRapMsKDG1R5hPFa96m5UtmRVdGUZOcsCeSa5n4ZWupRLc3tw22+vXaZw/BYlvmz6Gu2uY2uDGoid7k5wFHP4+1fa4OMqNCnCXRI/Gs9nDGY/EVae0pP8/zDW7eZtInBWF7TyyxUSLub3GOfyxXFWtjbtM7CB1QkrskkLhfcZ5rsNSU2si3EUzPKgJaIjHGOetZM2pXksbyLYSZJOfm5/AV8Bxg2sTTt/L+rP1Pw8d8HWVtp+v2UFtp1hGF8yIlzyWSEA59Bk1pRC1A81bF5DH134H8hxWBNfausq7NHnbIHOdoI/lUF7r2pxFY20sJK+RGTIW3D+dfI8rZ9+zqV3tgW9jGuAMMFyFH0wKbM11LkLNbxEZwML/I5/lXJJfeJZlYR2qCFsb0Mj88dMD39Kld/FaiLbYwRE/w+WGOP8+tHs/NCv5Ho/wAIprm28f2M02ofaYrhZIcBgQCVyOnHUV6T8fL/APs/4QeI5t+xpLQwKc93IX+teFeDZvEdl4q0bVNVm8u0t7uN3HlooVCcMTgdgT37V3H7UHirQNY+HUOh6TrdleTX2pQRyJbTq7hASxOAemQK93L6sY4acWz5fNIf7Vy/zW/y/Q7j4AsifDHT7GNgwsS1vweAPvAfkwryL9ojXNMj+N+nwX8YnXT9JDCMruwzux9u2PyrsPgXrWh+FdF1DTdW1i3sYTMssBu5BHuJXDYz1+6K8t8bTW3ir4z+JNXsTb3tught4LhW3IVVBypHXqadXERlgo6/1sLC0rY1U19lv7tbfmj6D+BV1DefDm0uYFCRvPMQo/h/eHivLvhDdv8A8NHeK9Pa1ZDHqF5KZCOoOMfzrY+EXi+18J28uk60Xg0yV/MiuSMrC5ABDY6KcAg9jn1r0eTxN8PdPefXTrXh+GWZB5tyk8fmOB0yQcmt8POnWo02nbl/Q5cRF0KsoS8/uunf8DzL9sG6a1sPBzRkbjqxGPbZzXqfj1TJ8LddSIFi2jT7QO/7k181/FbXpPi947tJNMaW28N6Ij+RNJGf9Ilb7z47DgAfSvbPh98RNFj0a20XxJqEVne28YhWa5OyO5UDAIY8Zx1Bqo4ilKvOF90FTDVFRVRqyd/ltb7znP2OIZYfh/d+Y7PunjIYj/pmOKoaw0bftdR4bLrbWwwPdCa9D1r4ifDnwZosjw6rpYRctHaacVd5GPYKnc+prxL4faleX3xNl+IniRv7PivbxXKy5CwQqpCgnsAMdaitKNOnCDd3dfmEb1uecVpaT+++n4np/wC1Yu/4b2Q2M/8AxObYkKM8fNXZ/CqyksPAunxSxPCzh5djjBUMxIz+BFUZ/ip8NdhaXxhozKpz/rg2D9K4P4k/HvQl0u40rwO8ur6tcIY45kjKww543ZPUjtiuiTpxqOtzdDOMpSXJHXW+nokcBpN1BqHizxhfDdIk+qz+WQR86hiP6VfiUeWsa28a4bI35wc5+uay/BUI0fQltTK73QLPMV6sx5J6CtVmhJY3V2ioRjBbcfx696+Vry5qjZ9hhabpUYwfRIzNW0sXeVlkKE5JEQI49eTxXL6h4Yhijab+0BGgGQHTLfmK6bVPEmk2MLKsizyY+TIIB49z0ritZ8Q32rH7NawvyePLTJ/Idq0oqr9nRGk3C3vGXdFLdv3NyzD1C7R17VNp0GqzRs1nHdzRZ6qMgH9a0dL8JandzhrpoYI+M/OCxPpwfrXZ6Z4e0uzhKlZcnuJnXOPbtXTUxEErLUwjSd77HRX2k6TG/wBomtoNOmT+O3JZSPdSCD+VOjv7q1Czadb3N4q5Ak+yBUH4oAf0rnopdas3Ij13cSfuAGQn8RU9u2vsfMtmtx/1xLIR+n9a/ZnRdved/X+v1P5sWLV/3cbPytf/ACf3HRJ4kWWEw6lZzuWGGCF8EegHWqU9h4E2mT+xbTyy24Ax4kz3yOufxqlceONY0d2tNTYSvtyRhMr/ALzngZ98n2ra+FmpSfEK9v4Y9V0uwktXCKDaG4MmQcqHLLkjjIA7ivKxdajh1zyWi7PS70trZX8j6nLMHjcWklU5W1pzxs7b3sm3bs2kn0YLDo3medaG70mVhhREcLIAO6kFScjtWdrqLqCfZb2aOZXA3QSQ4MgI6g98+o/KpfiKLjQNTOmW82lakwX/AEgQ2TRke3zMyE/iMetczBq0HlKttHJJIrY8uf5tjegU8j9RWmBxmHxknCEveXR7/wBelzLPckzLJ6Ma9anam9pxvyv7tm+nMlfzKR8M6TFlrjTYkxna5XG7B/8ArGrlha6FBIrWuh2zunO4ggAf41saNo1xq86re3bRl22hZD0IG5QQegORyPWr94dPtbGIXWiOjQMyOYmwQQeh9fY4xXpT9lflcbvyPmKLxaj7RVHFed3/AJ23Ko8OaNMiNBosTXEmCH8vaRn1P19a05dFm02QPGtpdBVwyFeDjqBnGSKz7TxDPBO1vY2IkQD93vJZowevQDn+XrWqdVvo7MvcWuyFRueRjhIx6/5JrklTnS6JI9OnXp4uycpSktrX0fl3uZ8HhXwtd3IMOnJ5mQ/mbNu3uTnt9Kn8X2LXSWVrfW8U6JPiJnTCkY4J9MjrW5oHhnxPqNnLfxQQaZp7JvFzfhlZ1GTuEQ5A7/MVz6VX0rwdf6tdiD/hKIGuW+eNnsWKk89T5nHSvArZ9l+ExEKU5ay203+f9XPqlw3mmJw7lJqMl3lqvkr2frZo5hvBfhlrxVj0mGMKN0pJ+XP90e3rW5p9lbzLutrcRQRf6t+zEf0FSeIdA1vwpZsdcszLZ/xXtoxeNznhXzho8nuRjtmsf+3NUZBDHNGsUYwUXCqF9f8APWvXwzp14t0Ht8vwPCzOOIwVSKx0Xrqtmn6NO2nW2t9xNb0fSdQbyJrE3QHzkA5EZPXvWfpfhvT9Id5tLsRDeSggY6qPX2HStuz8xhl3ZIeGPYvnqx/wpJnEzKsMnlsAPMbHp03H1OOnSulaM8t1HKFk2l2Wn3HJa1YxatOIdagY9wrDofWruh+HNIsVN5Y2JjmC/e2YHHYVoarp1xdEG0t2k8snJ3dvUk9qi0caneammm2Ftc6hdFfmhUABF6ZbOAq+5/WuitUpKn7STSscmBoYydd4ampS5trde77WXV7LdlS90nSNYd4tS08EgFozuyPfHoKpWfgvQNJu0umtRkruUOeNvupGefwrX8RWviLStdl0sR2Au40jl8gBnj5OSd5KjIUMcd9pq5NpupYNzJqFhqMoGRFDHKjfTcAy9u/515EM1wlabcU9NG7f0/wPrqnC2cYWhGEppN6qPNpZ92vc/EzppG8sXEO4XFm2ASMh4/f+X41ah1GGSQxXTPbFVJR1ck8+hFZlveNBqcsYgeC5H34ZkGFB4zjoR9MipGT9ws0aqksZKui5+77Zr24+zqRUovToz4musRhqsqdVWkt0/wA/mtdN91c1dkiB4HlkuA43RtwTn296sWkH2e15UEnlHcjH6n+lZ9pqCyadLFcLidVyuABnHQj0NYwvGn1FEXOUG4DzSxH9RX5txnFrFwUl9n9WfsnhvJTy+o4vTm/RHR3HmeSGmUBScgshBJ9sD+lRGNGlEpIEgXHCjOPQ5zx9BWVNOoZWEzZI42tuyee4x+tWtNsrrUnJgiC26HmaZ8ID7AZ3H6Zr4+NNydoo++q1oUVeb/r0LpbzIxtYKhXks2AOOw4qW2MInSQNuYZBBGT+pqRfDF1M2Fv1dyMkeWQv5bs/nUj+HNT0+Pzmsob6JRhjEdzL/wAA6GtXhaiV7HN9fh9pNL+u12JLINrI8hPfYzgHn2zkfTisxNJ8PpIZ4dOt0kzuEkSEuD71ca8s4rUzHY27JChMd+cen4elc/feLrX/AJYWVwyRZ3O/XPsTjjjtWUOb7J1q0kpLY0ry0s79xb3cX2pUOVEpA9skUzS9Nt7VHWxtLS3GcuIRnJ47nArlbjxlsJ8uxuP9kySdAe4//XUcXiiZI/3EGLiTnzZmGcVsqdS1uge7c9BMEYj+ZlKAchYv0ycj9KxLrSPCQV5p9PtPMXqX4A/pXH3mr6zfKMan5ak8+Vxj6nsKS48OzxQebdNNO8qhlbfw+c8Z55qXKNG3PO1xRjKtL2dODk+y/qy+djqm17w9ZxxJDKipGuAsWRn8uDWZqnivRZIfJNp58bNtZZRu49cGuKXULS1kliezKOpKnLAkH6EVt6BDZa3G8p1JIVQ4YLDtYE9snNbuEY6u5MvaU7KrBx9bW+9NoVNS063l8200W3Rydwfy+PwGeKsXfimS5l2yLhCvKlc5+ma0ns/Ddpta91CebbgbVkGT+AxWZNfeELZWI0d7o8/PK+SPqTn+VK6l0bK22KX23SnCJ/ZkTv0JCAN+G2rkN8sVuY9P06RJtoB2xHHr71Fa+IBvDadoEAbrjbuOPwAq0194uvGza6d5KsAFKxhc/wDfXWiUX1/FgpJCfafFE6xvFa3Cx/dUFAAPxNSQ6Lr10c3d2LJN2AWJO38uP1q7oHhzx34gfYsxhhjOyWeWU7EwOenfjOByOvStfxt4B1bw34Qn1aTUJL82gV/KgITAZ8M2TzwOeM1MnytLS78vkcc8wpRbiryt2/z0X4mCmleGNPlMt/cvezIRlWYbT+C9enrTpfFul24AsY1jRASoCKu7/Z9aj0Lw3pt/pNvqbRy3plRXkR2ZSjHOR0AOCD9adayWKXGbHRY0jUkK5KgHBxwf/wBdQqkJtq97F4fGUq75YaPs9/8Ag/K5UHibXb2TbZWLhWbgjOG+lSR6f4mvszNfw27dChlbP44GK0HXVJZi0l7Y2akckAtx9ahtNPsZIz5mratcMDy0C8f+gn09atSj0X6nU0+prN4d1y1ieaGS4SIHuBlfqe1ZWo3GsW5Nu+qTvI5CoFcgdMkkegGTXaWWq6o7IrLaxRgcn7Skc8g92GSPp1rF8Yrp66taeTam0C2ru0bybju3KM7xndnJwK/X83zCrhcHUqac1tH2u7X+R+C8I5BRzfNqOGUmotttNfyxcvRp2s9djkrjQ7SWezl1TTb2e1MpKySLIytIwA3HHXt+FdR4euP7Fu7a8tY1ieyOGggAUAljujCj/ZGfWtv4d+Jre3trqLULgwWkbqYHlJO1uhUH6c8f1rG1m6jutcu7nSnjmgZmwQ24CXaBnJ55Unp3r8L+uY7HY2WFlGUuXa12n8ujsf0DkOR0+HvbrGVU1K15ztFa7xu3s77X3Mj4k39xBrgVdyxNEzCRm3GXewIf2PzY/DNZ+ka3HYwzb7cyXqqrRXAcLmMHa6N2IPUdwQMdad4zvbCbQ7e1a6SK/s5mWAMSxaFjyr46EHp7CuU119ZtLHULeC3SeWG3jmMkR+UqxwmOMnJyMex9K9nCVqynGtD3WmtfP/g/8A+px9fLYZTWw+Manyp80bpSab0+/v8A5HtEN3qVzYQXljGsi+WFEkbqzlcADK9egHamCa+XLX0UrORglwSAMY+YdsVxHg68urjw9YuWeCeOMq0iDy2HJ4J7/jXXaXfXNqjwWVxLNDcDEqMgw7fQk8+9ftFD97h4VbL3kn9+u5/GmP5MPjquH5pNQk49OjsnbTfr2B7O4jhZrZZN4fEkaNwR2/8Ar/Wu/wDgv4XXW7t9f1i3VrSwm8qzgbkPMv3pGz12ngD1yewrldNvG04quoaerW0i71yQSDk91PPI6HNdr4DsfEEfgbSpYDP5E8H2hAhJA3kueh9TXyPGWd1cuw8EqTmpN3t2Vt7X7n2/AmU0atWriua0oJJJ9HK+q87RaXq3oz0Lx7eQ2vhbUC7FpBAWWKPmSTHOFA5JrxPw1q2pnXtNNpewiYzI08VzmNVjY5xgt8rADAGOT+NJ46e+uWkimuWcRf635jkt6fQfzrlIrX7Q1rGCS+5sE87Rnk/pX5nXxs8wft3FRbVl1a1ve+mv5H2881pYKUqEVzeeyPq9ZLW9gePdDPGwKSJkMpyOQRXifirwxa+GPETaXa6fFJYXwa5sS4z5ZXG+HJ7LlWX2OOgqXws2pXhNrbu7zoNxCgncvrx+FSeP4NZtbDTLrU57iGCK/RQ7fwh1ZCAT6g19BlPEtWWMhTdJq7SbV2tX6fPcWKy/D43AT99Ncrkk7XTSb+T6PybOfu1uDKsMccW9/vAHdtPvjgUiW9pbwmO4bMTglm6Et3bircduII2WKLhvvyZ5x1x6mqc0UlxPlZFT1B6IPXB71+nxknpfQ/I6kOX3mrt/15FTUL2aUxWenxzTzmRYoI26MzkKoJ7cn9DXsng3w7aeGdIWzgxJcSHzLu5I+aeTux9uwHYV534OtLP/AITbQ4EfcUM9yVIyWKxkKxP/AAMkfSvXq8bHVOety9I/m9b/AIn3fD2F9hglUfxVLtvyTso/Jpvz0vsird6fY3MommtYnlHRyo3dMdfoSPxNcncQW9nfS28VlaRbD8v7kMcfVs12zsoXPTHU1wXirWbFNcit/wB55rP5ednG70z7jFcMozafJ+B7E5U017S3ZXKnjjQl17wRLO4Q39pcBrWbaAVHAKcfwtnBH49q8t052CrOI3iWVcMgYEqw4OfyIPHUV7f97whqa4HyMG/9BNeMXk2nW2r6nbzTTRypeGRQqbgA6IxH5seK6crzCOFqctWVoSXXv/X6Hz3FmXLE4JV4r36bVv8AC9199mu133M67FvHp8z72AVSdxGMjuD1FYp1zS7eDMUsTANyMbj068/0IreuJtPurS40+RZDbXAIJyAUB61lweH/AAtbgpcIsjKMkyPx7DGcZrwuK8bh8ViYSpyukunqz1fDahOjl9WLX2/0RoeEWtvE1zNNub7LaLvuflOCT91QT+vsO1ekWUKR26jAi2IMhV4iU9FA/vHv/kVy/g/+y7fRpFtoIoIpb471jXAKxxqe3qSa7DRZI7mSFCVYudzkgfePLN+HQCvJwtOKirdT6tyc5yqS3u18k7fi1clsLMvG0cNqxjxmMgA4/MGkiea0vFbakTEYygwB7svQg+oH1zWlNKvy/ZbeN1U/encguPXp0+uKSRY5IVnVdmVPyqOhHUfjyOK6+RPYXP3OJ+JHhiG/gTV7S4nsI/NAvY7VscNwHGfc9a5FvCfh7yG3zXE7hcgTzFifc4xXqd9tfSL+0Ygp9kZCSePu5H5E/pXjrXvhuNd9xcajNJgbhvOPcD2ry8TTamuXqdGClyzlT6br9f8AP7zQGl6JZIJZLe0VQoZdyrk/TIp7ahpNvAqrp8TOeeQDkfTGRWQviLR4Wb7Lo0kwHQyAA/mSTSW3ia/uFKPYw2ayEhlU7iB9enSuZ0p2uztq1lCDlbZFjVIf7bsDNGFRElAVMfKApO4fjwa6zSjBLpar5KJZRJuG452sMdD+efoK86HiW10+2uIJLa4u4zdeYrW+1PlwQRye4zwPSs0fELxEukz2tra2emWYUHfJH0Q8scuT8xGOgNeFisuxeL0W17q77/12PfVTD4KiqSd5Ld931fr+W2xufFLw+sMFk0FqDeTSupeME+YgAKk++GH5VneD/Dd7Z3U2oXkcbWdvCwhi80YmlYYZiPRefyrmY/iBb3Go266g17f2glLO2+RxLwASF6DjsBjgcVyfi7UtQ1HXNSuNEkuGsJnUR+WGiUJwVTYT7A17OGy3FuisPOVtN7eey100/rtzYnN8N7JuS523Zruv8j2vQNL8OPukVZGnSZo2DZxkH0PStgwabbeb9k0uNnY58xEQBfxY/wBa8f8ACWpa5JpcrazJv/eRGFlUA7WVuu3GegroI2WQbmYfiqjFdjws07Slc8GhiISi1FbNrXt0/A7dr64jVmW40q129PMuF3fXCdetQpeTzXVukWsrcs8scbxW8Zx8zBc5P1rkPtNvFlZNox1LMK1fDmrwAQC2KkzX0ce5CCQQjkD88H8KyxFJ06TkjHG4lxp8sXq9P8/wPebi803SbbwzZ2gIgS9kYx4H7xfsc5bJ75HfvmsH4rxwXHg/UovNXyTYbUcZ6bZHG7HOMAelYXj/AFsWuveF4Y9hMaSy7CANwFtcJjH4Vja94hiu9HuIYpQyS2MauGwdhMMpI/TH4mvDqVatRUrLZL8/+AeZdRXKkZfw91eG20Cwghuni3WaTOM7gAs8yn3wAc9685+GWuXFvqviUXMyzQLeDyo5MlBJJKy5HcZOKufDDUkXT/s10NypaXcKAjBXafMyPzauH0aUx3Pi5YpDt2iUMPVLpCp/Wvfo4RQrV1bVuP8A6UYO+8XqtvJnsQ8T3izM0dvpqyHji3JIx7/lU/8AwkWsS/M88O49SsI5/MGuD1a58Ttqlx9j0u18sudpeUj9MjFQwr44mBItIiB/caMgfm9d8MJdJ6I9eGOU4KVnqj1lZ7lRygAUcS4wR7VTubO51GezlO+O0MnkSXTj5V3kYIz15H61eGu6KtyEuITcEcJDJKFUH6d/oa0dQ8TWt5YyWc2mBoWGCvnEcfgK+8zbOsvxmHnh+bfrZ+q6dz8O4UrVMkzOjmLlrB7d000/LZu3nuZ2uWljHdLY2jNJbQOixq6/MM8uW7E4/LNVklWEZYIFDMzYwAoJ9fpj2rOXWIYfOSZmuGLZVlcFpD0AcnoenJ4+lObw74g1W2eTXNIkjsW+eGK3lDow7bmXr/KoweMyvLMF7bDR5pPe29/Pt/W56XEmNz3Pqznip/uE9Gvhs7bLq9m76p7pPQ4rxFb3OoeLpDaRAwXk4itXX7khwAMHpkkGvUF+Gc2neD9QXU9VggP2ZLiWZYySroOIyCeR6eueKi0G0Fq1rds1pBaWsyec9xMFxgZ+UHlmzjgVoeMPFh1oxwMWtNNjYMFbCvO46Mw7KOy/ifSvynOMVmOOxdONFcsG+aTttr0v17I+syGrhsJl88VjVo1yq71mrLRfclfpuZWiw2enaRa27ySmZIxvAiUgMeT1PqTUqSajPdBrUtGRwpaQFj7egpYLq2mixD5TBurAZz+NVWn06C885pEilYbSc43D0r9NjxbSo0406VG6Ssrv/gH5hiMDPE15V6s1eTbdl1bv1ZcZp44RcTXHnspIVSMxoOpABr3f9nnxDaa38PILW3nSWXS5GtJADn5QSUP02kD6g+leFtdJJCACojXkAVJ4K8THwj4gGo6LJFvc4ubNn2pcITkj2PcHsfYmvLx3EMsZKPPBJL9T6fhepRy6tOnUn7tRLV7JrZvy1a8r36Hf/E+H7P4j1RV6PIHwfRgCa5LR1wIGIGSGGfxNafjTxlpniPxC9xY/Is1vGWgnQrKjjgqecH6jIrPh3WtqJQilo3K89Op7/jXw2JSVaol1bPocXTlTq+8v+Cu67rzR6b8Hc/2/djt9lOf++lqj+0dqwlTS/DluytKHN9cD+6igqgP1LE/8Ark/C3xHs/C1xqUzQx3l01uI4I43+QPnP7x+igY+vtXLT61Nq15dand3aXV5eNummHT0CqOygYAHp+Ne1l+IdDCxjF2le/pqa4zF08Hg5QqfHNNKPW0lZtrorPTu7WukzAh8QeKLjxPJpNrqH2S3hhDSN5QZmXPAGeOvet+S/wBYjt9y3ruF6kouSffjnpWbPJp8N6txI6RzAbQ5OMg9j6ir32mOSLapUJ976mumWY4qe9R/ez4ZKHKorSxnfCvxJrEfjiDxTrGoSNY2120EsTYwqONjuf8Ad3A/hX1Ze3H2eymuVjM3lxlwiEZfAzgGvlW3l02C4lRWjQzHMkZIw5x1x9K9K+HfxFh0m1XRfEUjmwRdlte4L+UnZJR1IHQNzxwfWt8HjbNxqS36n2WQY+nVpLCyaUk/d80+nre77u/da9Nd6tfa1YyzWUjWaq48xWkyQpxjBxx3rH8beWumWWqxzedLb3EDXA77d4Gfwz+VdHYaXZ3F/NNpt1bXenXsPyvE4eMkHI5GR0LDB9ai8S2Og6Vol4mpXltZiSFo98kgUKCMg46dfxrqw8qlOsp9Or8j6jEUoTg6SWvRW1v+Zb0Jo7zwpqtxJJ5cMiM288BQq5z+lfLWs3ep6740ngtrmSzhmZrkuB8xj4C4z7Ba9N1vxqNU0BfD2ksU0w/8fM/RrnH8CjsnqTyemMdeQm+xxXcdzIyxzJkLJkA4PUe4rzcVXjOyXQ+V4hzGnCH1WDTd7y62tsvXW7XSy63SbNG+nWL3LMboQodwkAG764rKk8Qr5SiKCxtSgGV8osTj61s+Ibt5fD15HZwrNL5RKxg48w9hn8TXndpp/jSaJnj0uGEdt8TSbawhh/aK56fBteNLC1F/e/RHq/w71y2vXlt7u4V8TB3IG3COuw4/Er+VdppV6z3BszeLbvHJycAiQZGRycdR+NeEaP4f+IcU8FwsdrjdyhtCpde4PNemO9xHDBNqQubfIwGxzH9T/EPyP8609m6Ss9j6NV4xm1LRN3V/Pdfeekabieb7UZk2tuGHBBGD1Cnnn+Rqze3TRyRw2siFfuNE/GwcEtu7Hjpz+Fclod/I9ui/aoWyPlYv1H0xTNZ1ewtYjKL3zpW+Xy0OB+OO3tWimoouo4x96Tsiz8R9cg0fwzeXUreRC6bEkf5VZccHJ4Ocj9B618+R+MdKjTbLfWrNnkjdj9BXSeO/O8UyKs92qWyOG8klizt6kY96z4PAOkvGsjNJEWGSBH/ielL2dOfvTZFCdVSc0t+/9f1oYUnjHR5JW/4mMpCjnyonwahPjLS45VdZNSmIIJHlkDHccmuzi8D6fagyC7jMeOBJaFzj324/Omf2ZoFpKH4IDDIEeFfpxz0p+zoWtqaznVmnF2szhNNmms11LTnZblbS2aaIp8oCE/u2J/4EDnnrjvS38kGoXQtr6OHyoYIhGjNxK24KTkYyQMnnp6V2mr6bpWo22o+VCv2m40+Szj3Hao3EMm4gc7WUEVxnhzQb7TkuINcPl2UY+a7jjJeEkAsA3THHJwfwrBL32+v9bGtLGtUlh6js7ffb+vkxZpdBERFqTbxsQcKmwxkDlgehOQMfzq3pckVncv8A2fff8swsDPbCWQMG67uACc9QOnHas1tIuILyy1Kw1KG9tmkDLI0Ku0bL8wAThSRx14PpXZ+DYfEWmarc31rNssJAGaK5CO0r567SCF55z+lXiJSpxtBXfn/wzJhUpfFUevRLd/j+OyMPxDpusyWkFpDJcWjiRneM4jeNAPlQjrjlsZ7Yrn/+EdvZAPtWqXZB7eeTk16pJG1w7yTmUtI25ybmPJ9eo/nWZPpsE1xt+0IoJ/iuUwOfYVrRquMUpbnNHDvVvd67/wBehwcPg1X2s0xZSeSztn8eK6Pwno8sCf2bYMnNysyEEkk7ShIA5yM10Y0i0jXDXunjAPS6Ctz15BBpunDS49SDSa0sCxAMJluyxZvT5iaVebq03Emphbx033H67ovid9c0O4/dSpJJNEkjuVCkrJgFiB13Ed+a57WtC8U2U72sxihHyYLM21gAdy5A54Y5/Gu58U6zBeeH4tJtJra8a1PmQyW9xudQMZAUdPw/WqUd9/bnh2LTkZpZ2G0NMwCqecrg8jp14PvzXhU6tejbmitNHp53uaRhQnonr26o8x0PSdYlKXGntAIjLcQqZJAgVtjA8k4/iHPsK5/wlZzapruoWguAGkhbzmJxuAkUtjnnufwr1LS/Dt1F4dln02/txIZJUktWByzqWXKnOD0H6VT8GeErLQbG4ku1ubu+uRteSKCZQgznaDs/M969iliudzt6LTz6nPWp3apw3f4eb/TuaQ1Sy3+YyMnJP71O3bJ7U2O+t3ZiL2BscYEecfm9adhY6dJvjkhuxHt6LFLIc+42VPFoumMvy6bqXr8umztn8kxWqlFaJHVGlypJbIy/Ceg28s19dapGJLtZyqiRchVxkED39fatvxHpc0ejyCzJDyREooPTkj+lUYvEliupm2iLyTA8+XGWx9cVqzaijQmaRgFAySTXG3fc/F5zuryXoZfhDQbCLR7a4MKyXcy7pXdcuG9M9vTFM8aabd2luF0+WWECUCZoWIIXPPTrirOk+JrO4meO18w7T8zrGdufqOKualqlvZ23nzsqp3Job1uzop4yvQnz05OMvJtE9hodkpjjhjUvt/12ct9S3U+9c5rmjtfeJ9Phu9x09s7uTgsBkKfrWzpGv219ADbrKkTdNyFVP0J4NN1rXrHTQv2ojDHgYyT+FC02RFSvUqVOebbn53b/AMzRt9JtYrd/ssKQJEBxGu0elcvpehrdeLL6TV4/NESqbdX5Qg98d8V0llqkd5EuBKi4yFkUqfyNZ954j0+1v0tnDPNn5VRCzfkKE9dCIytL3dzTutOWPTi1qPLLZVVHTIHaud8E6Ha/Y5b3UYVl1AzMrmUZKYPQenrXSLfJNEZmZuB0bgj8O1ZVp4msJNQa3t/MaVeGaNCwH1IFF+wRklflE8b6bcLokq2al5VQOq9SB1496s6Hoti2m2cTbrhnRSWdixYnvyatXmoQwWzXUsny4yWY1S0XxFZ3wZbTzVTOCwQhSfrjFLR7o6aGOr0IuNKcox8m1+Rk+MdJklu9PtdzJp7TiOcx8ADp29f610lno9jbRNFZwxwrGpOYxjp6+tVdZ1ix02DfdMoQ8YPepdM1iG/t1MXnJGfuh0K5/PrTvoc7nde9t+pzj6KL7xqy6mpe0SHzIUbO1yDz+XXFdV/Z8cdmzW6iFQdgCjjoe1Zeq+IdOsLlILg5kY/Iqjc2fYCtWG+W5hEhZgAM4cEEfgelF9CW7xSe3Q5XwhocMl1fXmrQiW9ScoolGQq9QQPf1ra8T2NyuizLYlvNaLcijr+H5VCvibTRqZtIy7zjg+WhbA98Vq3F7CkDXMkmVA5JNDfccpX1kZPg7Sba10O3kiMnnzqHmcSMrFj1HB7dKz/HulTMbZEZ2i+0COeXJZlUnGcntWro3iTT7yWSOzaQYPzOqHbn69Ks6xqlnp1qZrt1EffPei+p2SzHF8vI6krdru33C6follaReRZQJEqLncucnA6n1rmb/R2v/GUMOobmsfKLouSFdh2P866TSNZtdQth9maVYj0DIVB+metVta17TtOlSO6YEk/KAMnPtRfXzONNqV1ubWhaWi31strDGiiQIE52HIPGPwrqrfTbxQy4s4d3QLCzfqT/AErmPDV7DqGpWYaSZIy477GUY98Yrukt7I/Kl1qDqM/N/aJBz+EgrpoW5T7rhO31adv5v0RnR6LfRXUSm4XdyUYW5POPfP8ASpLnT9YkTa19xjnMXBH021oyW6xqWZL5UH8ZvpGJ/HeaqzLaKdzPKeM8zucj8WrVpH1d9Dn7nwzdSvHJGow5ySqqnTrwVqS08J3qsQl5PF6YRMkd/wCHmreo3Hh/ywt00ZUgZDTkn8Oc1kS6ppq4EPlgDgbk3HH1Peo5YxdyYUop3jFJ+hp3XhG23Hz5rqUjsZVXn/gKg/rWTqPhlymyKZQowSsty7Y/Nv5VZTxFawt5IgRtwGAYA5574qwPEfk/u47Z0JHy7YAMD16DH50XSNbNmdp+m6DBIy3i6fK6nhVQcD0JPWnyaD4eA3WzWkhkwBmNSV/IH861P+EkWX5bizeZTyQAM5+uaRdfZIm32ds5GdgJddo7DhTzRzoHTZQfT7C3XYtjHIBzvFmzDHp93+XFXLW1064he3NqixbgdgsyMfT5eaI9aVl3PDAHcDGJZDn6ZQcVLF4gUqdsluvPHmGTn9P5Ck5K2opUubRrQji8OaKiH7OrI+7kC2x/JRUw0HSFInL3Rb+LarJz+FPTXAVTbdWXc4EcrN78VBf+JBbR7Vu7OQ4BGLSZuPXANZ3itkVToqnpBW9C1cWuhJGGZbokD5f3j81Xb+wWiKyNcp34mfk+nXNUbXW7i5Xe99pcYVgMPYyqSPoTmi41Oyk3D+1rNdpw2yzckn0ySM0bmqRdkt9PGShuWTqT5r8+3Wql0YVhWSa0mIY9I3Y4NV5L+ylmX7Nr08B3ceVpzc/ieDViKWWNQy68XTdllayyGPfJ3Zz+NQ1ctOxQS4sprhbcWF0VBzt80p+v9DVu5h0tpUYaXHGc5ZmlDMfXoOtFz4hs7eTP2q1m5HyJaOeTx0D1a/t62aES+dYhB2NnMPp/HS5E9yKkIVLc8blaCK2UiSy04hDyHjkXJPrwKnUTpA29pAW9Wxj68VC3iC0CG3aWwClsgm0l3D2/1lU5tfZZv3ENpcD/AKZ27Fh/31JTtYqKUVaKsjQslWNgMK7sOFBOf5A1rQX1ysYWOzBwMEsrE/niuMfxHdQzG6T7NHu5xNEibefTcTUUvji7aZ9uo24AP/LKAEH/AMcNUtxvXodo+g6XbRXDWugtAzIxYrHEMkA991ab6XpU37qXw3vD/e3RREH/AMfrWup4/sk/7u4z5T/8sj/dNW4bq1XaDHcZ4/5Ysf6V+hzhTf2V9y/yPx+nh4+RjaR4d0RNKtlj8NJGPLUkIIlGccnAesu98K+GbqSRLvwuJh5jYBCEDB/3663TLpP7Pt/3Vz/q1/5YP6fSmwXFviQtHcZMjf8ALB/X6VjGFNPWK+4650ItLlSuczZ+GdDPnRtoRSNXARR5eANo/wBqph4T8Mve+ZN4Wt5XRVKO6Rkr15Hz10VrKkk9wEt7x8N0W1c4+Ue1WreG4N1JixvgCqjLW7gd+5GKUo0f5V9yHTwz6L8zjNS8L6XdXkKw6N5CojFtojOemOrfWqGn+AdGs9Za+bSfNeSEow2xLjkHPDda9H+yv528KqhVIY7hgcjrzx+NLPa+TPE00kMJGflbduOcDPA6Z79KanRSsor7l/kH9nty5nf73+VzhZvC+kxz27f2EZFeXays0bAjYxx972qO78OaFbadItj4TSBnljyIVjTOXUHkPXfXNpHLJC0d1HIIZC7GJTICApXgr9fwwaebIzIjT5hi3o4YYYkhgwGAfpk9utTz0b3cV9xf9nytyo8iv/DFhLG0b6BvHLFSVYYAyc5etOz0zSBH9kj8OzwxqDtCpGFHHH8denXVjaSQFUiuWJypGFVz7gYP5d+vSmx6dZN5qNliUIUDK4OOh7Fh6A/hWrxNBr+GvuRyxySpF/FoeT3ehaA80cNxo1/JIMBd9vCwB9QS360ad4WaeyjlCzgMM8+Wf/Zq9Tuo0kXMNoZFRcrGoKF+flyTjavAySeB9aY0WmwpJHi3SFCFIMOcv0+UKMHqfl5B4/F/WoJaQX3L/IX9hQbfM9PK6/U8z0jRtPtmiupPD6z3Kl0+0FUYYDEZJzkVej0yKaS4ebQ7gNuYnbCBGqL15JGPeu4lnuIzEIiYnCNH5t1cIrkgZYsvOTjJxn+E8qAN1G0jENp5nyTgEcsrvxk4w2fmOMdcLkkkccz7WD15Eaf2TBLlctPQ4/TtCtre6v5LPw2Zd2CohjVANq8hj1zk/maryeG9R1G+RWs9OhiK7PJhIkAZiflk+VsHCnqOxrtkmuQ80MksaWCMGn2JmR2BzguQVxnOQvPHJ5NZ0+qRPbyf6PeAJ8q272olLqAuSWUYjU/INpIIGcY24pxqLpBfchyyug7Xb++3/BMGDwYpKrHf28VvGSka28K+XKzD5QNoGM8nLAfyzFc+DdOnuPL1C5iMcEiiOG5t0V3kwcqysQAB15IIHJx0rdv7qaG6uMtbxyRLhma4Cu5K/d3YwqfKWKkk5xkD5gasl9by2n2NI55bdFZIJVuAykc8rFIP9YSSewAxu7Ka55PovuX+QLK8Knezv6v/ADKeq+C7MyrGL+dYiu6Nogm0r2IAPChfmycdDwKqj4f6KXW9i+0ahc7lWFmxA2McthlJAJyAG2nKnqCDVqyuMtK1tdG2kCebKIJstJGMAmUllCfOwBPDOT25Alub7VJrUsLhYrFXI82DJSRAdvCuilSoPfeTkcNyKXveX3L/ACNFl+FStyfi/wDMS18PaZp8kT3KM88aBV8yZlkLEfK5TAwDz1PYdzga8dvlVVJuAPlA6Y78/nWDBfT2lrcPeW4vFtxuMKnMdvHgYzJwpdtxYsqkN0wMDHUx/ZrfSrK4tLQpNcw+a+WLgbgMdeAMYwf515WPiudX7HvZTThSpONNWVyJtOhIDtDGXYYBIJ4+n41P/Ylj5J8qztQDGVQmIHDev0qaziHmfM6k52qufxyf89qnEsjSRKF2oyncv1/lXByrserzS7mfY6LZQbIZrKB8J80nlDBboOn8sVdg03TjEV+w27ZI6RjGam+VvmdWQLyTkDAHrntWd4bubO6muLi1klFsszfNIeJWP8S5/h7Dp+NHLHsPml3NCHRtMLDdplq2O/ljP51LJoOisRu0q1Of+mQp2o3i29sZLbyiTjG58BuegNRadr9hqKb4ZkYHIGOTkdRx7ijkj2HzvuOOgaKjZGl2mPXyhxVObRtFBw+k2TMD/wA8xz+YrVnv41tRKUkMe3ccKckewrGu9WhZx5FjdT8/OEUZT6jOfyBpcsewOTtuLHoeg7MtpVicAbv3KnNNj0jQd5H9lWgUnbxEuMntWose60W4jdCrx+ZHwRuH+QRWE+qq8YuI0jeJZDGXXkBwBnHY4z2p8kexPPLubVt4f0OTcf7JsQOOPJHFWBoehqoQ6VZEe8QNVIpNVSxm866tzOWBiaOMqCuOdwPQj6kVneHNZu9SknvCCdPiBU3OMNI5OBtH93ryetHJHsPnl3OhTw34d4ZtD08npzAvSlHhjw7u40TTQF6YgXj9Kz7m8lmd5LK6dkiB43cZI71ieHLm98QXtzcveTLpGlybncSEeeynnJ9MjAHfqafLHsLnl3OvGgeGY03/ANj6amM8mJR25qjqNl4ZtbR3urHQyqoC2WVVH1zmsA213qbvPAwk25LAt0z2FZg0K8uvECzalbtHplntwzYw0xGWOO5ClQPctRyR7Bzy7nXtpngxYFnbSNMKMu5X+zjoRxjiqGq3fgXS7SR59PhWJcEbbbjJOAB7knpVK81Szk1ORLr9zkBo0PACD5Rz07Vk+I7OHVNRscvKlnbSGZ0VSWlbbhMdhjJOTRyR7Bzy7m+ZPDbabDdweF7d0mB2JLCvmHHfvis7W7rQotMlu5vC2nxQwRmR9+CwwM8YHtjFZuv6vdKv262t1b7MgC2wJH7sdQMfxY596yJNT/4SDTzDEhlikwxiJyHAOeo6j1FHIuw+eXcjs7/fZLqR0fS7I4G2BbZH5PYkrk4HXnqKz5L7UZ3Lx2mnRjphbVcdffNab2OoX4MM1sTGq7CpGxQPQen4Vz9pYXWn+Za3E17KEcrGytv+Ttkc4Pr64zS5I9gU5dz6KOlWccL7oHcBTvUOSSuOeO/6UJDp+8GGFAONwKfNt7EZ4ye49PQ075jK07vhgQxLqCUUdcKvXOR15zzUfnSL87xFLYsOXJ6jk5+nrj8eePT5pPqeKqcI7RRNEtum2OKG1TnGQi7owAOCp7+wHAB70/zvMIcJH5Yyzbm6j/Zbt2zn0IxVZ/3QCsrsdwy5l5Kr25ySPxPJJp8vlm3CsBgnaAMEBiCx552gDGfX9KllplbV9Rt9P0+a+vAoihXJVEJ28jG1c9c7QuOST0yQKXTNB8WahbJc3N/ZaGGXKWy2guJUzjlnZtob2AOP7x61R1BUvfEPhq1lcywnUxKV4ZQY4pHUZBK/eCt1/Cq/7RviLxFoeg6LZ+Gb42F5qmpLbG4VQWRdjNgZBHJA7USbTUY9TWlCLTlIn1xNZ8JRx3mtyWmp6OrgSXsFv5U1qSeC65YbSTgupBGeQBk0hm1TUtc07S9LnsrYXEE9zJJcW7y48sxgKpR0BB8zv6ZxXS+FJpPE/wAMrKTWljmk1DTtl2ABtcspVuOnPNeU/s56pdale6D9qnacw6bexh3JLttktxkn064HbmnGTalfdDlTipRtszf8TatqXhXxLpOh6ze2d0mrRymGS2tmh2OpXCkF2yuD22njrzWrDeQidGiYMwUMUDO7epOOcY4/vdBiuX/aDK/8LN8DqwJUpc5Cn5mGUyBjn8gTWrbzS3DNHcRsYnYbY1lI+90GOMHPbgADg8HF0/eimznxFoTsiXV7i6LWFvpv2Y3GoXiW0UdzE2IyxLNKVVgWwEc8tyQCDirmt+HvFun6Dd3Edz4enjtLZpEh+xzZOwFsKTIcEkdSDzzVXw/Et1498Pp5ok8iO4uiEb93hYxGpAHAH73A74r1O4iWe3khkGUkUq30IxWdaq6ckkbYelGcLyR5L4f1yHxBoVrrVqSlvLGGjyxBBI+YbDx/dG7jqe1T2p13xFqlxZ6LHbAWrJHd6jdfNHGfveQmw7nIypIzgZ+9k4rgvhJdLpfhW6srpWeTTr2W3ZUO05WQqqf3sn5Rkdvxx7H8MVWw+Fmm3MMYaSS0a8kAHLyyZkYnHcsxrWrL2cbr0MqNNTqNPZGFP4E8VWxiuotc07VWiUBraW0a2EwHP3w7gEkknKkEnniuPfW4Z9QuZ41bT7+0bZc202BLFIX+dGwu3GMY2lywORx0l/Zv+IPiLXLu+XxfrNvPDd2wvrUyFUMHz7WTt8vK4z6fWsb4x6laRfFzydJ1WKS317TIoLtba5UqJPN8re2Dw3lsAO/Aq6Up8/LPUdahCUOaB1HhnQPE3iu1TUrKe00zTZv3iXdzbtJNcOMhXVNwxGAfl3N1+YADbVjVvBfiPw3ZG/ge2161tVeV4IY2hmDE5MqKzMpYDPQgkdMmuo+Nmt3vg/4SatqehYt7m1hiht2WMMIQzrHuCnj5Q2R24rN+Bfi2+1PwJ5nizVIGv7WcxNczMsZlQoroxHAzh8H6Vj9YqtOa27Gv1WkrQe/c85g1aPW4ZJkhZo7iIGKUWTMWyMFU3twxUOwOSQpHTHOZJqtni20+CclniRSsE0QkTowWRAvryVJC/KTtxzWVLb2o8d+LNN0/7Nc2dlqLy2iRMGBEhWTau1s4ycZHZNvAyTBqMMrWcV5fMoZCyb0dirNuOCxICruK42sxBVcc8bfVpqMlc8mrHkk0X5del+0GS8tbS3igkjdN6BGLKQAQP9Wsa5O9Gy3z54yMSS6l9hlXy5R+/jDMI8bJ+DwUZB8pXICgrhW6lunPW810hlvrvUraV42dG3SSMoOzhVZcyLyxBH3RnGWOKbb2zXFskcyvFMuIlnVMbmDcDygN5x13KAeTxzztyIzctNDa0u+XTrpIorc37b32JcSvvBblmJLYYMeTjdgEA7cZO2njHxKhkZfs0JIC4WPdtwMDg1zbSltOIuZJEmlAJaW3CnYHIRIyvK8nJ3ADOPXNP1bWPISCRI/Ou5lCIg/jYDDOcdun1Jrxcz/iL0PYyz+G/U1bzxB4sS7juLe5iuofvSRRRDcD3OByR+oNa9vrdz5KXK3crQTkjJ6xuOqniodK0+4sxZ/bgftXkmSdgAuHY5CgD0GBVnxLBJJZR/Z5F+0yyKkQcZBdv4iB1woJ/DFebc9IfdXTtlZ2mnVAryiNz+7UkgMeeh5GO9dB4W8JanruiztZ3tmIEnMcTTbi6kAEkY7Hd09qwptO/wCEb8Pmya5Fxe30iyzzN1wBhQSe/P8AKvTPghG8PhG4jkzvW+kzn12qa3pWUZSav/w5zV7twina7/RnD3tvfeGvEOl+DdSaO9Ooq80MyEhI0X74Oe47D39q0vD3hW71HUrqaxe2t2tmjy7FgWc/NyBweMdR3q3+0KzaYnhzxJGmfst/9nlI6hJR/io/Our+FaySeFv7Qmj8uW9uJJiuc4AOxRkeyD860ail7S3T8b/8BmCc21S5nu9etrX/AFRwPxH/ALY0W/0bSJLi1i/tu6MCSW6MTFgZOM9OD17Yre0rwzqmoKL+0ubGKFWaFEcOzYQlMk55J25/Gsj9omS5i17wQ9rt8z7fKPm6Y2CvQPhzx4UgUMWAmmGT1P71qb5VDnUV0/X/ACEuZ1PZuTtr/wC2/wCbOd1XwPr2oWxtpNWs44nYebsV9zp3TOeAe+K53RGhu/EUngnTbezt7nTXkWVirGPIwQVHXkEfTFUYviN8TdT1HV49C0nQp7fT76S1JlLq3ysQCfm9BWBocvjPSvE+q+LZYdLTV70s0dvktGxKjd3BAwoPer/dxbjNq/o+z8u9jP8AeyipU1Kzt1Xdefa56prHgvW9S02aybUrGETR+W7rG5Yrkbh14yMj8ae3gzVxpMOmQXmmQW8fJCwPlz6k7v8A9VN+D/ibxP4hi1NfFFtp8E9u0flC03YKsG65PX5a5f4s/Erxd4f+IcPhfw5Z6fdPNaxyxxzIxdmZiDyDjHHWos7taaa7enl5mmjin7122rX7X87dO5V0jWLaODXdHijRrzTp3t5jghZJAcLjvzxXXW/gC+tdFXR7O90+2tBgkJBIWZvViX5Nec+AfDuqDxpfahr0cCX2o6tFK4tnOzIbc3HcfLX0RUzlGN3FLVv7uhVOM52jNvRLr11vt8jwDwdes+qalYrIytbXTRSKQSFcHDLyc7OMj0ziuw0vSbzxQbtrXUrWKC0mEQDRGTLbFJOQwHU4/CuShji0n40eKLNombzpUugq9w6jpXp/w5be+tPt2Zu04/7YpTaUZzaXS6+bX6MOaU6dNNu7dn8k7/ijybxMlvJ4svPC80w/tPTVSUTwxlV2OBjIJOQccj2B61sabaQrpsFvIyJNECQyMQH/ANnnkfTpWb4keFPjj4kUkLI9tbkknHAXAH61d1GP7Lo7Xn7x7hDuiToCe3X3rKskp6eX5HRh23TV33/Mpan9nudcFnp6O0337pyw2wcZyff2/Hiq/hyJNP1JpBDEnm8SPGMBucgkdvqMVo6JpsOk+FJphdR3l9cMftMyZIUt98Z7kk9awtN1OK7doVDRyo5jeOYbSjenofb17ZrI3G+JtUvptZ/4R/SNyy4D3EoOfJVvuqv+1jnJ6DHrWZdQ/wCkyLGxZUO3cTktjjJ+tdBpmnfZ4b69jDNNcTF553OWxjAUDsAAB68VyniBNUttQLaekcsTqCUchdh9vUH+hoA9ruL8+dFBbhDjBQO3Abb0UAgqTk59sn0qxPcs9tFK900T42tLxGr5OSqnv0/hPTrziqtrcvHbHzriOVWwfLYomwZxz0xknoSc4J4zxVmuB5u67jWRwFIWJyGBLbVyoJ4OQecdR35r0ErnjOXmaDSRNGZMyxCE5eWUhG3HOST1UYXBOR3FQsxIiuNrxIzHcxkAEoJJyDnBDDec56Y9qzbuUeVs86CRYifs+7AYBvl3lSTu5JxgYwM44FNtQCjz2sloJyxVSCZix4BLAbT7Y+XGM4zVqJnzE+n7v+Ez8Mhm8xhdy5kI7m3kJA+mRk9eAO1UP2o32QeDT1H9tgnnHHlP+f0q1pBb/hM/DCiWQj7VKxUgYBNvIec85zn1789qd+0NFptxrXw+t9ZmSHTpNeP2l3nMICiCQ5LggrzjkEVEletFeT/U7KOtF+pg2XjXx/4Z0m10HT/CFjqtpbRCFLv7U0ZkbPTbt5PPQelQfs6WF/pOt6Xp+ow+VOtheuVwcqDJbYBz9DXpKeAPB13phntW1G4t5ospImt3Tq64yCD5vI715n+zpr95r/iLSZr5leaHR7mMtuYs4D24DNnvx16k59qOaEoycR2nGUVJl79omSOP4meB3kxgJccFtoPzR9T2rRadrpHaGZJJYATswzgDt84PzDAOSP0FZf7RMwj+KXgYbd58q6IXGc4Mf9ce1LNPLsUxoYQVUgpF5iLg9FAHc8/3enHFaUFeCOXGStUOq+F8Rn8b6rceWY47HT4YI12hQGld3fgd/wB2mfqK2/BniKTVfH/jXR2lLJpNxapGpOQoeAE4/wCBA1U+DVsyW2v3km0yT6o0e4AciKNI/wAeQ3615z+z9rJvfjn4+k8wMmoTTSJzziGfYmf+AvWNRc0pvskdtH3IQRT0yNdM+LXjbRkkVJH1E3kasgwA4WXcGxwcuQMcn24x6h8GtVhOm3fhdpMzaXITBkY32zsShGeu07kP+6PWvPPiMsmk/tCPNE5jbVNIjkQgZ+ZSyE4xzwPrRPcahpupadquhvE91pzkKuCqzxMpLQHj+MjjGfmUN2rbk9rTt/VzldT2Nd9mZXxK8D2mieJ5tJvrXzND1EPLpLoAGgdm3zQAnjPdemVGM8Vz8/gXw5Yq407dAzZVbgybfJcqShwPvgbRyuN2R14FfRWpWuh/E34fARSH7NeoJIJSo8y2mU8Eg9GRgQR7EdDXhVrJfM82k6pZxx6vZXnk3LCYqrSKVwxJ7EfMoA5GPStMNU5tJbonGQlB80Xoz3TRJrH4hfDmSz1eDm7gey1O36NFMBtkX2IPIPoVNfNOueCxD4ju9A8T2v8ApWmbSbvcQl3bfMI3CjJJPyr0O3DDPr3vgjxPP4U1iHWpjEdIu41j1iOFAgjYMQLsIOQASVY91GeNoFeifGvwnJ4i8NrreiIkmt6ZG01oVP8Ax8xEfvICR2deh7Ngis4/7PV5X8MjZv6zS5ov3kfPmg6Npug5NlaS7XkPySjBAUPjfgcDeE49QvJ6VLr6XkMM1lPHFOrt+9eRyzQMW6pxyQNzdwMjJ6Cs231RdVTz9sUNsLUkhpNohO4BRwQR0XHJJKEdxUug2UEkU8MlzKIpAsPlzseU3AsFK8DocZxyM5r1opJHkyu3ruU9JWxltZrcW8nlOQsDodpk2E4EmMbgoHcZ6njgq43lwbW3uNYi8+0aNpbS3hbyd0RB2g7TtRC+3IBPTpxmoMN/aEN1HBcRPNMrC1Viw8ohVL4PyswH3j1BIbpVnVbS6uIPslpaRiJljP2kTJtlU9YgVOPUYyeScnuNOpNi1aQASpFI18k6uLiMT4WPymU4Y+mQRyeSAPXdW3piRWerJqd1Zlru1j2xo5xGnUlvc8jH0FZpgVlKFZUk8wx3EqPuiUOGG1SQeMqoCtg8cnvW/ptiqaWsNxdeYIGyjsu0mLHIP0P6GvDzPWovQ9nLf4b9SHWNZ1IqNRhaKRlbdJEVJLL3Ix3H8vpWlpOsPqNoNU08lHtjl4pMMVB43Kfxx6jNSeFF0/WrK9vI4WW0t9qRuY8NK5PUewAPv61q6VawLeM8NvbiRgyM3lgFlbjnHX8a8256JBcSw61afZZIWZ5EO+N+hXvz/I16V8DbYWfg+e1EnmeXfSLu7n5V6+9eU+H92seJpr5cromlvv8Aad0PyknuN2CB071678HWD+Hb11XaG1CQ4/4Cla037kvT9UYVvjh6/oyh8VYm8TfCLV3RFae2keRABxvgmI/ktdHox/sXRvDmlfKGlVYWBHOREzt+q1i/DWaHVbDxVpNxl0h1q7t5F/2XOcf+PGp/FeoKvxP8HaWG+Z1vJyvssYUH/wAeP513ShHmlR7Xf4XR5cKkuSOI6vlXz5rS/D8jhv2o7z+z7nwfdkkbL6TGBkk7BwPevQfhHM1x4CsbiRdryNKzDOcEyNXCftL21pc6n4HW+yYF1ORmA74QcfrXoXw0aN/CcLRIEjM8+1R0A81sCueX8BfL85HZD/eH8/ygeV+H9I1/wzP4rvr/AEC7hguL6e5FxGFYNDuLAnnirng/TVutPPijVblRJewNHaqnIhQnnGfbr61qeN/i54Qn0vXtAibUXvVjns2C2bFBIAVIyO2a5/4d3Ak+Hunw3scnEe0A8Ej0+lTiF9pqzbdysJJ/AneKSs7ev39DufhRCbfVdciMgkAW3KtgjI/edu1cf4zSxh/aKXUrlBJNBoqfZ1I6Nufn8K6v4QQyW+pa1btMJYo47ZYSVwwT97gN6kdM9+tcr46tY7j49szzeWF0RTz06tTl9r/Cv/bSYbx/xS/9uNPwDNHfeOoLcrJ59qJLiUOvBUrhSD3GXH4g13M2s+X8SLbQfMO2XSpLjZn+ISqB+hNc58K47e41y9voVJ8m1SAuR1LOWIB7j5R+tc7qeqMP2pbNMP5cOnraZx8pLqzfzK1pSgpaNbRf4/8ADmVeo4vmTtea/Ba/kyp8VpLjQ/jdpupQ7Vg1DSzHOSuTlGPzevAxn257V6B8L5fOTV3+Y5uUOT3/AHSVy/7QNmBqvhLVRhTHetbsx7BwMD9K6r4ZwSW/9rRyKqt58Zwv/XJazlrFy7xX4NL9DVO0lHtN/jFv9TzXXtKtNU+N/ieK7zsaygB59FyPxzVxZWVZYdTguLqFm4mgxgDP3tuMr+orO1i1mu/2jtZWSVlsYLOCaVFON7AcAnuMgcV2CJ9jtzdMy5k+UJt79j+VZVvi+S/JHRhv4fzf5sx7q1tdJicG4dIg38TcMMcZHQ1zGp6MtxcrdZlt5XjB8xVwWTsHU9f5itWW3l1vxKz3Ezix07BLkEbpSMn6kAgfiasrqWnnxGsd5MI9qh1RzgFB8o5PH1rJm6FS6Gk+Ho7q+YO6LtZlUnzSW+QAdSTkDH61jB7q/X7XrFjFa7yfIh4LKvHUjgk+3A6c10+v2UGoapYSzN/oVuWm2LxvfbhfwALH8qzPE0VxLepJDGwi8sBQgyAKEHU0bi6toI55Fdo5tymSU8qjEEowUkBjndtHIyFA6Go7y9kaQW0lvfxMfuv53zMVGSXzwqjGMscE5AHQ1mu2o3FtEbd1SJnFw5ul87fgbY4xhlZ8g5HAGDjbjiiK4e3uUcwxLGCfLECKC5znEhbkAMoyRgHPAIr11E8Fs1TeJlo2RBDIhdVhUBUUNhdxfIcnGOVGOaqzTKzvC8lsJC4DiIj94xwMHd8/AGM5yc8Y4FRzTQ34lbUY4WWTDbt29lY5JVgDkcYGAepPYVJJN5br516EMYYbGIYFFJG7kgrkkj/9ZppWIbbLeirEvxF8OrGQSLqX+DaQDbSE5zznJ6dAMcDmqP7W0UM9n4PguFDRPqrhwQDx5TetQG+vbC407WFhE09lffaEiACyXEQVlkSIBQG+RiQc8lQK9G1yw8D/ABO8NWxurmC/sY5RcQyw3BjkhkAIPIIKnBIIPPJzXPWXLOMntt+Z34b36TityT4UKsfwm0BVXai6ZGAPQba8S/ZLVv7csZGmZydLul29kxJBx9eQa9v0HxV4KmtLzRNB1nTmj0iNbZ40mG2P5PlUMThsAYJBPPXmvDf2U720ttRsPPuooIxp11zK6qCxkg/oKmCdqmm5tUteGp0X7SCCT4p+B1ZSymC6BUZ+YFo+OKYkMkdz5UkjyLwrgrhiq/3cdePx5r1LxRovgPxLf2d9rT2FzdWQYW0ovjG0QbGcFGHoK8l/aDh0Twxo2l3PhWcG7u7p7WT/AImEkw2tGwBIZyBg4Oa0w1RWULO5hisM5tzTPVvhGsdj8MNMvLmRYknhkv5JH+UBZWaXJz0wrD8qs6D4w8AalqcVroniHw/dX1xkRx21xG0knBJwAcngE/hWH8UNRsdA+Bus29reW+620f7JEFkBIJQRrwPcivGvhz4estBtPCXiRIlSVNQtmefeM+W7eU2VHIXEh5PpWMaXtXKT63OidVUuWJ2H7Uf2jS/EPhjxBZqPN8i8t2YjK5CrImeeRw9aHjTwLc6L4D1PxAviC6vJLO0N0Io7aOJWVRlhkcj5S3I5qx+1PDaXngLTrzzomFnq0DPhgcI4aNv0eui+F/ijSvEHhaLw3q1xbHVba2+yXlrIcfaEA2GRQfvIw6+hJB5FXCpONKLj03FKnCVR8xzn7P8Aqkk2qXsEEZj07ULRdQSMybhHKG8t8emeP++fXNc78Xbd/wDhorQ9Jsb4WB8QWUa3TiMPyjSBTtJ6kBR9FHpXqvh3w14P+HFhe30NwLG3ZF824vbrIjjQfKgZjwo9Op75NfOWv+J7nx18a38ZaDAzW+kCNNMaQFfMWF9xz6ByW7ZAx6EVVKXPVco9iZxUKSjM634u+DB4A8M2t/HqM2pi9vxbSo1pGgBdHKn5RnAZRxnnnOTXp/wF1GS88GT2TSLLDpt69rauHLZg2q8a5IByquFwem3FXzL4P+K3gySzaZbuznx50Ik2T20qnOGHVHUj/wDWDTLm78GfCPwQ4muksrKAvIEkl3TXMrHJwDyzE+nA9gKipWlUh7Oa965VOjGE+eG1j52vrXTbT4k+NtF8lHt7fUpPs8CuEH70ByoJIGdzZVf9noapWDPJbG1tUe4T5DcTyIN2CM7ChGS4IU5APAI75qj4TvrjUtX1nxdd2M9xdanevdNb/wACRljnIOc7RwD2wBxkV0d9pkdwN19JevaK00ziGTaqyEH5mIwHk2kbQBk4PHOT61F+6rnl10vaNo59IpTpsVr9ptcrIDNAboQ7i27GwEkbT0PH3Rkk9RpX3+kSNaXOoXUk7hkQxPGyrgM2c8E9MkjGSME5FKlibwM6Q3AaOEJHeW8fmsWIwiqrEbGxgkjbzu5UcnQ1DT102zSPzJLb5CpkDO5WQbRgndkBsoWwOB0wcZ2clc52mULi1jt7q7hW6UwtArxuy4DNzgLuHyK2Sc8EEEZznOnBprT2K2k0jwpMFWZySMx5ywHqeMfjWekcLWy213b3UMjbrcnIAEvV2xwAx4G0Z+Veeat6V9qglWxklja02nY4bBjbGRweQDjB7c142ZfxF6HsZb8EvU6jWdRi0zRLXStFtVCoD5abtu9u5Y+pqloN1canGGt5ZI7sbla2Zhu46gEY5+uDWL5jtd29sS89zcyBIYwfmIJxuPoo9fbitG2tIG1nyJ5XSRZCFuImw2R0JHQ9O/515vS56J0luLiXS2sRDDY28YCxRxdMju3rXo/wZi8nwzdx8/8AH9ISC2cEqpwPb0rzzWdUtrW6SxgAe+u0LRx4PGMBn49+g/wr0z4X2slho95aXE7SzJdnzHfGSxjQnp069O1a0/hl6fqjnrP34ev6M5H4J3bL8RfiFpzfdOqNMn4Ehv5rTNdvDc/tRaFaKNy2OkyAn+6ZNxx+IUVk/C64+y/G3xPl1VJ9UuYDlsZJAcf+i6b4f1CPUP2lNWnBB8m4W33dhshYYr0ZfxJy7pr8X+iPJh/ChDs0/wAE/wA5Gz+0THHJqfgoSjKjUpOPX5BXd/DhVXwvGqqFUXE+AO371q8+/aXeYP4SeyVZLlb+XyVJGC/l/Ln8cV23wlRrXwNZ21zOrzxySrIxb7zeY2TXLJfuV8vzkdsGvrD+f5QPFvBxRPGfirfG2E1yaRSOjEOeCDwa3nvZdU8UJ4e02Eom4NcSJgeUDzsX04OSe2Rjnp6w3hDwi081x/Y1h5s0hklYDBdyclj715R4fjB+K3i/w9ZrFZ2kJVkeNcsAyrlfpUVYxnzVIt79u/zNKE5w5KUktt0+3yPRPALWreJNd+x48oRWyjHTgyj+lebfEzTLnWv2irDS4ZHigk0lXuWDYBQOflJ9D39cY7133wztP7N1/XIZbgNuhtiASMDmUcd+cZrm/EY8z9oq1AY7G0lRkdD8zcGqltL/AAr/ANtIg/eiv70v/bj0DwRb28LakbX/AFKTJbocYyEjX+rNT5/FPg+HUGgm1zR0vFk8so06eYH6Y65z2pfB08CeHluWkjUzyzXB+YdGkYj9MV87fDvRNJ8RXHiDVdX09rm4ur+aSxuAwxC24lSedw5x7cVThHmbnfRpf19xEZzcEqdtU5a69b23Xc9i/aLhl/4VnPqFvF5s2nXUN2i5xnDYPP0Y1c+EGrDW9OvtSWMxiZoTtJz/AMslH86s+M3tfEPws1GE3EJe80tnA3jO4pu/PNcx+zlewt4TneaaFHLRbssFyRGAT+lNU5Kk7rVXX4x/zYvaxdaLT0bT/wDJZf5I5jxDO8f7Qetxrkg2UDEY6/L3qOabVrDXGkmkkuNPkkLoXYkQk8lT3Vc9D0xx2r1zUPDXg2+1mXWLq3tW1CVVSSdbllZgBgDhhXm3jprXSfiTpWkaKE+xXdkZJiJ2k2ursMgkntWc4KactdEunou5tSqODUHazb6+r2sacLQ/Z1u/MVoJwWQg557iuX1/TLbVCsa3CxXkA8xHXkoDxyO6nHT29q3vGCR6LoCSWbrNdXMyrEgGFLuOuB6AZPriq2madb6LogW6jP225k82V2bLN6bj1yc9O2OK5jtK+iWMz6SLe9c5ibgxtmPb6DPIz1xV271uKG6aztbd7loVXeEx8megOT7dP8ai1TUrmHTZZrNVd4oz5cKgfMQOM+5PeqXgm3GmaYyXmoMLqVvMnIOQXPLHn3PakBQnnXYt8IbqVyGE4RAAd2G2/Ngr23AYY9MJ0pbO6ktpEW7lgeK5ColvFbNDJIWx8vUFlXByPlJOQd2K5mOa8trz7UipK06IYfIRgy5CrnLkqWboFHTO7BIqVJ9LFxvL3VleLJ5cyybSJgM4fdhgO57Dpnjr9AoaHzsnqdbLe3P2Fp47i5mVi3zLg5UEBgFX5to5A28+45qEPaW9h9oa6jji2rOjSTnM5Iyu7gHJJAyQTgYNc3PqWoX9vbW6PJNqsRZYLa3hImlkTjeoUEGNlJG4/KN5GR225dE8YTPFbxaXpenyvA0AiuLpnnZ+5JRGH3flA3E8ck1nJxh8TsVGnOprFXJbGWFt6rI7SSupV1cbcEbtwI+7zjK5xgdax/EHgHSvEtz9rksIrKXAVpFlwJgFBZicncOOvP0z10k07xXpsizXmiyXcUoBaeynNw6rg7gUKBj1/hDdTweKu6PdWd4XlivY7pGRSohBK2/JMiFWx0I4yMgjaRxS5k1zRYck4fFocjB8OvC00Atv7OQpKW8i4Emfu/Lg56f3u3HrWn/wiOgyeH/7Ea2jnt4wOcjIzzuxtPJ+n+FdLbGI2kE5lmxxnLcMQPmYA4IAAI7ZwKtSRMs8ksFrGHH3Y42AGB0JPPXAxtH60r2C8u5xLfC/wfzJJpcSK/yqkbbjgc5x+B6+nTniL/hV/hbT3hmjs3dmAJzgAZPIYnjPXA445Fd5ArC7H7mQRqcq8QBk68kk8gDH3cEk4J61HHbxmZ3YskSyLvbGFLA/wnoBnBPPGAO2am5XNLucT/wqrwlcXS3K2rxqZPmdGGQCN2CoX5cDj26niuyOlwwadFoLRpLEsIVlMW8FDkk4bqFB649OOa5HxH8VdI0qYwWNrNq6PvJeLiKVxxzKy84IB+UHsOMAVQ074pXjW8U58P2SWcrnyhHduHJAywGUIAGe468iodRRdpNX9Smn1NST4U+GZJvtS2R8xmMjR71j3Z7gfw4OOP5ZGNjxF4W0vW9MiivLJXFumIp49wlXBwSRnrwvo3Bx6mPwv4y03VJ41vob3S76ZgqJdL8rsWI2+ZypJwRtYBjyRzXVl5YfOlkuCpjUh9xBCBeeDyrHBU8498daq73HdvqeXD4WaVdXfl3moXMqx/MPOuWdUAwSAxBGep656dua6Sz0Wx0izazs5Z9OSNhdbiqr90gMAd2WGB1OSFbkHiurtWhF00iWbr+83XCIF3JwAJShbLIQFHGRjHuBQuI5or1Y5gkLygOuBI6iQKQy4OewJA4wGI5qovUUrtas4nxJ4b0bULiK6vkexvv9UJrEGPCbwq5KkHBypwdoAbGccjAtvhrp0sov9SutR1CMylY0iPnyOgIHYkrg8nt83Xjn1A2ktvE32WW4iDFnQIBu3ZBVSoPOOQRwrDqVbrQ1XWbW0sYo5r0R3Ify47WG2BeRyuW2R5JVSCpLL2GD3rS9xLmSsmYX9jx2mmxLeWos2RB5CLM5ZU/jUlAW2qQFxlug4NGl27CBo4mdBNlkkt0DxSF/mxjcerYPKrkkDB3Ljdt7HxNfRNe2OgaPDaRSIQtzdbZtobcuEiDqhHGBkkDnrgipq3h3xQdPjWfTLMSSKzCTSrpXuADnAKSKsjAjIKiQ5HY0LEU725l95f1apvymEqRWskUtjaw2WoKFR5VmeONIg53qFbKEcD5WO1RjbwNxefJhmgAvoDEkTBowd5mXczYQvyowcAq3IUHfjirun6eutW8jLcySW5QW7wyzGJo3BJ8piQZY2CjhdpLbQflUVo22n6VaFniRVWH5GKW6IwGcKWyEdd3HMagkj+I5A2c0ZcljMlkmt1eIXWyBUEoeKIqWU42xtjqMoTvJO4E+mazZbiO6IV3GRyuB0ra8RRaSuh3FvaW9teRW9ucooLBWbGZAw4OMlB8gwcncpyK43wpFcQJLHcM99pyg4TrIo/mpH5GvKx7vNeh6eAVoP1NvwusWm3c+uX8SyX8pPkQ7s+Up4GfTC8Y+ta2maab25WYXAQeYQqMfnz1GB78HPep7bT7a3VVWNHQqJAxH3lIyD+VY3irX9E0C1gv73UoYPNyIDHzIwBxgJ1YZ6focVyQhKbtFHTUqRpq8nY27ZpLHxC2ovbzXGqxIIoGZcpCozyB3OSevrWL41064upYr+a5vUO4m7WN2Q5PRyVI+h644PrW54S8XR67o9rdRz6SlxITGqXN15UkoAyMjBHQeuR0PNRHxNaXJuZNQtZLQxbRFKh3oDn5ixHRcdOOuc1qqdSPwPXya/wAzGVWlLSpF284u34od4X8O6LJpFyumzXM32lh5/mtuljYjAIb3/vCj/hA9N0jT7y1866f7d9+XefMQ4+8G9R611Hhb7KUlvI0hDmMoZIxgOp5yccHpWd4Y1SfXtYm1a7gJ0ewRnhBO0M/8DH+8T1A7DnrWXtJ33f8AwTVUqbV7L/gf5HK+FvBFpp+qW9xqF5d38KShll81n2H+8V6g/p1rT8ceFtPvL9r7U5p7Lbw5ilKKefQdT+prRsRcNfefaxyJEjElweB7U97Ntf8AEbXeqP5ek6bhcYx5r4BYD1JzjPYD3p+0ne92Hsadrcqt6GDF8KdIvNiDUtYtp2iWRf8ASDwrAEBlz15rqPDOh6L8Obe61WSeWaeWEROzkkyMD8oAPc8cfWmNrUM2vyNJcxQSkCRYy20hO3XgjAI/CtifQdQ8U3Olzw6bLLp1qzSsbl/JjnY4C4yCxXG7kLznrVL2tVb6eb/zIk6NB7a+S1/DUxtX0u28U6Lb3mvK1uZ5meFYG2ukQxwW/i5yfSmaf4f8MeEhNrmny3UjJC27fIWOBz0PQ9vxrq9b8K+L7q4+1CHSJdo2pAty67VHQKSmPzrDurV4n+x6pp8sMmQz2s/HmBSDlWU4cAgdD9RVOnU5d7rydyI1aPPtZvurfi0cxZfD6y1i2uPE/iBriK4vjtt4o38tFBPOFHp69Sea6rwvoNvo9o2l2OwRxgyKz8kk4yM1pazNBf20cc84+cEOh42qR0wOR/8AXqDw+sGn2Re6up7iSN9gkPIdOgP+ycdc9SPespTlL4mbxpxh8KscnZfDPR9Tur3xFrqTxT3EjG3so5CmxQcKSB0GBn3zVe38KeF9Q8rR5YZ1SzmCueVbkA/ePUYORXo8d/Z2s0YCGUMQRIo4dT3HrWbqGn2Osytd6PN5bh2QyxEFW2nlSDwQCf50/az7sPY09uVHPQfCfwaNVnkeO7dcKEj80hVxnJPPOc/oKqP4N0nw5rqX+mo3kg7HeRz+7zj5voO/4e9dQmpXNhZeTdyLPfEnyo7YGR5U/vYxlQD68c9a47XPGtxZ6nFayaHKBt3ZkmAzzx0/Hiuilh8RX+H8X/mclbFYXDP3tPRX/JaHaSWaN5c0Did4zuR3AIU9Mr789aoa1p0ep6beWt/kttGA3BJz1HuOCDWRovjS3gVmn0OeyhlyXWIZGTxuK4BH1A7Vc026uPEuvNeI7Jo1geFU489l5JY/3c9F79TxxWVXD1aXxo2oYqjX/hy17bP7mZWkR3tmj2uoy/IinZMBlHGe/dTjt0qe5ZflQbQy5zyOfQ1fuWMm6NQCpGSQa8/1m31rVtauodOu5LeG02qzRj77MMkHPoMfnWB0omD3E18Vi2W43ESgxNl5ZAdjbz864CFT0PIHXrnxJrR1UNp0dvI96i21k0YCq80j7wwxjcmM7jzgA8jBBhtm0yfVJW8ueNQ0hnAiMkW5VBXOD3G3BzjI4yfmPR/CaJZPiBEdakS3ENjPcWYeIlUMjKhCA5/2z/wIEk9a+hqT5IOXY8CnTU5qJ6V4V0SDw/Z3Fi1kJbqX99c3gA82aT+9nsg5wnQA/ieg1OPTLtVkivI0vZ8IwmjO73x6HtmubWW4m8Tbk1hRbWMX30h4d3z/AAdGIHqxAyTxgV3y3Yj05odN3XUkCnzZjHuZTznCj7ze35mvAlJyd2e1FJKyOP026vdP1Iwt5BS3dmQNN820EjC55PJyeMDHvXJ+NtOurGW58VabIk1xsDalCIyBexLjcxUHBkXGQR1HynPFdr4u077TeJNDugcwh/vqGmY9Qc/xDHbt74rOs5Intodk0jxlS7oY8885Xkde+en51VOo6cuZEzgpx5WYcAWSBbizMi2p/wBJB2biRheuQcLjBPXPXHOat2+6acScyw/eeQn1B3E4GTjCrjpyT0rG8E24Hhs2bW8YiinuLIhiw80xyMiBVzhlAPTjJycHbz0ZWOWdVKQN5SBQ0akLuJPUgccKpxyScHoM16TZ5PJZkU6StJIxxExVQ5WbDIGPcc4JAJIPHQA968x+LOu3N1rkGh293BbWK3KRarc7CS427hEUGNyAbd3PzMyrkAV6pHZxKqKoMUpw0iKcgkZ3OFOdwyWIBx2JIr5g8daPeWEln4mvFS6i1qFpxOjsCkzfOd5zgNggADg46cc51JONNyW6KSLcep2viLVX0u8NpFJJazBJyxKvJtUqAWOEZimDjIyxGORVfxLrHy2+jraF3gQW1vGp8vDggtJ8v3sndwxB5rnPDl5Jp2q2F9DNZme48yHbINxjI2EMQemcjn69D07HxXps+qasswVY5pyRCtpGgSNMnqVO1OwABZiBwD387kc4Xe4pJq1zc+D2p6d/at1c+NtWvLmDUbceZYGEzRXKAAR+YwI+YFhjHcgnB5Hs+lwXOkeIZvDct/LM0cC3ljcsd0stqcArJ/ekQ4GSQSGU85NeLfCXw3ey6jNLo90jwQgrJq08ZaFAeCsMZ5cnByz8dcL3r0u6l0qz8Q+HF06S5kvJNQEM13JkeYkkTqRkEYXIU49QK78NGfJZmmi0Z2E1ulxbxmNYYo1VynmQhowewIVxlcZPcA46H5akmjm2COOSZGcLGp8tpcN2XD5xxyCfrjPAvyu0sWw+cbhPlBXcxzjIJ29OvG7H15zTIoYDiPzBH8uFEMxG4EZz655PJODu55qkx27HL69eWml6TNepazS2sWDG0KgpPL9wQkZVtzEgBvnUHOMbcVyvh2S40i/v7nXtKln1C6RDJJDGuy3jOf3SbiMIMngdSMnmt74kzHTp/DssnmyQTXfmSNI/OYYiFDJ90OGdSxXjKCt+x0my1m2ivbxGIlRSqnHCds/qfxrlxlVpKEep3YOkknNjbjT9SjsILXQJnMWzdImAOw2kkY7Z4q29zaxTDz1m+0wbUdgi4RgPfnuelX7W6i0W4Fk3KSbnjOck+38q2pPD1jcSi9uFBuOpb0JH/wCqvOO255j4u8M63eXsms20cdtdwljHsABu4hyIJAcq2eilgcE+hIMOnwpqmn290L+a0tbxVNs1tD5TNnkq2dw3DBO/dhSMFctXol/emWdtMbHnklD78Zz+XNePzeOdP8DeIdY8KnRdZv47XUHkQ2gXYEmRJcEk8kM5/TnHFengsQ1Fxk9jgxdDmalFam7q2mhba/8AtdzNMsgZhJPEkUqAfIdzKuZCoJG/gfMRlq5XSrzTzrZlhKLG7MWZRjA7c1BqfxEn1q2uNJg8I6vbJNF5ImupkZbdTk8cbsHg8k89MYrjrS8u9NvW3QrPaNgSRsPmjb2I5A9D+FLEz55KxWFpuEWmdT4+11beWKKO8WG2RfNuHbBDA52qSeMfKWIz6Vw83gXwP4psk8U6j48867uBgRQ3Sh1OPlVEYE9eMZz6A10PiiR7zT7nQrBUkGoW4iWV7fzGjcuMp/dBI6n0AA61yHg/wfqmm639t8Mxzvp7BvJgujsNwYhl39R/EQBjjisK8/ZqNNPVq7/T+vU6MHTVaU6stk7Lb0693f5W7GLd+E9dttOXT4pZ1t/tI+zfaFZJCH4LdCvpXdab4Juk8KLo1n4u1iWaXehigi82PP8AEBtBbGcgnOOuOhqpqPjfxKttOupJHcJKxdPMynyqD8p5AGCFYEev4V3fwS8ZW91aSQzafMmn3u3ZqEQWMQyjOUO7qG65HGSw6GuGF3P3no/LU9fEp8r5IpW6J3/B/poZHwk/4S/w4l9o3iaa0/s/5YlxIVniZuMlW5XOQfTr7CvWYXtVhj0G1EUax/IkKevTJ9TXknx7vnkOm32n2syy2ThXkkKgugy21imQGbgKM8gc4zXbrqeBYX+nqUvbiBZBzyAQBlh9cjHfmvQi+enzdU7f5fr8rHizSjVsvtK/zvr9+j9blkx614ev7uK5L3mm7v3e85ZQT0z2x0yeDx711el6WZkF555aB4t8CsOoYdT6HmsuSCK3vbRbzUpHvzGgnZG++5HOfQdqj+IHiC40bRY4LNAsspKxMvRTjLHHsB+ZFTGLk1FdSpSUYuT6FNvD2qavNDqENlL5EKyCCdIPMbcnVuuCNy4A9ie4Ne4aRdwXunQXFvOJlZBlu+e+R2Oe1M8P2cen6HY2Uf3YbdE+uFGT+PWvM/iDqviLwprH9oWFjCJJrouZd+YpLckAhx2YZ/HjGexiaqi9PhWi/rz6meEouS1+J6v/AC9F0PWqpa1pdlrFg9lfQiSJuQRwyN2ZT1BHqK5nwH4mvr611abXpreKOxf/AFpURgLgkk88gDbz65ql4e+LXhfV/E40DZe2VxNIUs5LmICO6x/cIJxn0ODWVHERlyyi7N7dzethmlKM1dLfscjew31j4wtvCcli0uXBlu0OHmiJ+Vl9D13emDjqMaerxx2utmTT1BwSu1Blfy+ldL8QY2h17SLu3ZY5p4p7VnI524DjB7fdP5151rS6hpWr+cXE2nS4+YjHkv0IJHY9QT3yPSumsldSXVX/AE/NHLh27OLfwu35Nfg0WfF8lxq15p2g6REUklVmuPK/ghHG3joCx5PoD61bvZotPtbfT9PkUTxjyYETgSuT83T+Ed/YVJYTXFgpuI4g8NyuFcdeOikjqOvtVjww1q3iqN7kpGILWSRTJ03OwXj8M/nU0+VO8tlqXXcuW0d3Zff/AJGLDql9o/iK30iDSI3ilmiW71KaXErO6SMq7B/1zOOwHFdQ2l6Xqd9HPqFrEzbSquykFPrmuE8QzaY/x7t5jZQSJHcWKHUfOUeSphnzGFJyd3Bz0G3nqK9KTxB4PSWRU17T22HbIjXC8H0rlp4tznKTlqd2KwUaVOnGEFayf9eZmjQmkZopoxLbxkhN5LrIPQgk4+ox0rN1vwvcaHDLf6bJJ9lYbrm3U8SIOrAdivb1AxXQSeNPh/ADnxFpoOcECUHmsvUvih8P7SSANrVnNHLL5bENkIuDknjpxXTDEODve66ruedUw7qKyVpLZ9v6/HY8y1KfUNG1VlnleWylbdFK3zBAedhI6D0Pp16VpQr56CSIuVI3cH1+lef+J/ivZ6Tqk+laboN1qiwMViuluFWKWM8pjjONpA/Csi1+MWtQK0dp4HsYI85IN0xye5wFwKc48k3HsbUZupTjO26TO/0BluGuWiV1tJZRmSVyxaRSoKLvIKqCN2dvqOo5u+Fpn0n4iRXs1yRFqCvY+ZKS7lmVZE3f3c7Nm3+9kfTz+38U3rXkf2bw9qlxbEFriBE8pLmU872yTg7gMYwBluMmrf8AxWF7HdMPBJjN0h3NHdGNlckMHU7SAwYbuB2Hfk+rUrUmnG+55kKFSMlKx774WsJJPtKXRCRSzyNaMhB6E5Vl6547E4BFdU02maPbmXULtLVYnwsSBmw3DHheSefx4rx/wD4p1KztVsfFVi+j6reLsZ3UmG5cd0bO0MQMEdfYjFereGNQs5LKO8mtH8x5QkpuJN7ccBwT9V/D6V5EoODsz0YtMk8UyW+q3k+jySCJ4ghhGTtlLDO1sdOce3XNclqVxNoUjRzRxWENpC0ksr4JUDBIHOANoJzzn8K2PGvjVrHXl0/SbC1EkZSS+v70BIY4uv3iR27kgD3rj9X0DVPiLpT2dtNJa6Q0hebVXBWbUTnhY93IhGPvcbuAOMk1Cnz+gmxfB1tJ/wAI7by3yqklwZLmSKVAuxp5CxznvhuvHXHHe7q+vaDa3MiajrGnwosg3l7hVG45OCOc4wOozg8Y4BwIvgBp8rf8TDWL65BO4+ZO7ZPqcmqTfB/wda6hcBLZZhGFhh3DO6Rm6fp+ldftJzeiOWVGMfiZ0H/Cx/BGm7vM8WaOZfmZtsgcAKAPUDJI4GenbvXiEbDVtDvrXTrg39lE81tbTqCY8K/7vHocFRyO/avYbn4XeEYENjFp8bMHBmfHToCPzz+YrC+IPgCJdUgbwhYAPGjreW0bhftCgc7c4G9Qw+pYDtWkIyacX1MqihbS55hHY6W97YNf6PaXep20Bi/s+3+VN7RBQ08g+6ykE7VLcj+GvRPCngjWrfV7K6+2SRXtislxZWFrbqljHuHzxnvlh8u8knpycVxXhl9Ph1iSNk8jyZv3kBXbLGd3O6Nhu4xnA4HB7V7+dW1eexjXwvDaSI8Y/fzI5Qnvt46fWohSUU+4pbcvQ5fToJr7wrH4i0SK0t0u55VuIY4mD2s27bJC6knDKcn35PfNUfiNdalpel+HNI8Mw2suvC5OoEXA80JEiEF3XtlpFAHsan07V77wj4x1D7VDJOPEm77Rpdg6tKl0owl0nOE3HhieOhNU/CklxYRXPiLXmF7quqyCAoh6JkqsK+mBuY++41rBSUXzEpRhblOXn8TfGu6vpLabWLeyWABZ5YLBSinqobqRkc+wI9asT6J8SL8xT6x431JFYgeZA6iLBPUFAMc+uK9F8M2I0i6bzJDI07MLmTvJOCcufqP0Aq9qVtbxJLcW7/Z8g7wg+V/Yr0P86lUYlvES7I8d8Y+EdU8Oad/bV3r+oaqU3CRZ7h5AiyArvAJwPm2En0Fe5+CL2O88OafcIflmtY2H/fIrx24nuQ95Z3m5AwKzjYZLWVGzjKZ3JxxkenWuj+GniKLR9Ki0LWHht47UpHbXgm3xMj5MayNxscjpuwGHI54rDFYa8U4nVhcRzXjI7Dxzera674b3Nt8y/VDz1GQcfpXpSyExjng81498QoW1K/0Zo5Sr2twLobQDuC9vofWvQ1vVFt5jSqsYXczFsAD1NeUtGd0lojm31COT4q3NtvGI7TzOTwp+UH9DUfhGztNQtb7XJrWNzqt9LcxMy8+SMRxfmkat/wACrirRY/EvxH1GW21IxaPe4tbi7XhZVXaGihfuWI2s3RR05PHrjQpbhYYo1jjRQqIowFA4AA7Yr1MJRdNNy3ZxYmrGTUYvY5b4gx2dn4H1a4a2XMFqzRPGAGU8ce49q8V02GKSwt7u6kNvdyIZm2tjapPy9evQ/Wvb/idKkHw+1yeS1e6VLQsYU6vyOK+XLrxFrd3eGZfD07huod9uB2AwDiliV7yKwy91ne6deSfZ72O2V5WB879yCC5UEZ2jqec9O1bPhDxte3U1j/wl0MNhpCReTDcuABLtyCGC5YLkZYkdcA8CvMrK98XZLR6DGik9pHyB068epqLxRdeIbnX0vvElqZdGRAq7EWMRJ3j2DoAB0HU8nqa5q0JSXtKS95b+i29VbTyOjCeyhOVKs7KWz830v0d9dd1tfU9k+I2seDrzw/NItzp0l4GYQyaVFvHlherOqgcn+E56Dpk1P8JNe02SwttOli0S2mmiZpjPiN9mQIwoYYwV3FgOcle1ZWh+MvBckMctvc2ccSKAbRothKbR95mwAM5HcY+tMgt/DWtzXPiS6tba3soowulwxShbiU55VEH3UB6E4AGCeKhJua1u32OiTj7GSs0lrd/0vX5Fz4q6DoYN7aaXaWd9p+oRrEVUZS1uSCQ8eO2QuV6c9q1vD+qeGtGu/tFzqdlFqCRJDClxOiLCiIFyMnk53H/gVeV65Hdaug0u4upoWnI+0M1yxLKMbVweAeOoxxVW1+HGirkyR+bgZLHHb3romuSPL13f6f15nn0pe0lz9Fov1fptb0v1PRPEvinw5o+rW06+JtHuYZmJkxdDesnUHIJ4PPUdR71Br/xM8DXAFw2vW0n7p0VViaR4iww2MAj8RXDQeAdJ2iRbNlO7oVHI9v0/OuitvAmji03pbRnaoZsrg9qzTad0byUZKzPpfw54s025+Gln4sabfZ/YVmkZRkkhcEAeueMV5d4b1vSvGep+INX8Za9p0Vhakw2MQuzFhWO7kAgkKAq98ksaoeCru10PRLzw/evI2gXTYkWNv3lq4IIkQd+QMj24z0PMeNfhAdN0aXxNoviCw1TSlkWQrEoSQ4UqmScj7x3PyM88V6EcPQray6vTy8v+H9TzFiK1H3U9Uvv8/wDhtnoa2qast34bnsLG7e6k3IZ7uMlLfAyUiRiM7H4GTzkDPSvP7vUh4i8deEvDosL/AEi8bVoUjENvtjVCf3j+ZgZYcnitO/uNRee+tbeKKKC8VcyFWEcyIuEj2jgE4yG7Z5rZ+DHjCK3kfWNStrky6fblLW1cny2mJIDAMDs2pkEg89s5p4jKaMqsa8FZx7Wt8+3+QsNnFanSlQnZxn63+Xf/ADO1/ao8Qa5azaPp/he7W3v7cvPPLsDbFYbQMHucH8K8Kn1r4oag+5/FtwnBGIkRBj8ua7PxFrF9qmp3N/dyRzPcP5kj5I57AegAwAOwrKVsHzZA7g98EHP864ask2lHZaf18zuw8ZRi5SWrd/8AL8EjjLrR/Glwii88VazJGSCAt46rn2CnFdh8IluND1e4W+1C7u2u0A3T3DEhl92z61aeJJEWORXwc5Yjp/hVXU4IUi+TZ0wVI6jvU0pJS122+8qvGU4e7urP7v8APYv6hrenwfFKXU5tW/dW8lqzQJJ5iOFjfc2AMllyBx/eNdVH4y1LVCy6N4TkuIm4E1+iwQ/XnJP4CvG9RvF8L60viGx0lpLaCFFWBCWCSgEFjwSATg5xVQfHK7umzdWckb+iSbh29ce9ccKFSnOSm7J/j6M9XEYyhWo0/ZLmcVZ3dreTS6/M9uu9DtdYQL4lk0aKMc+TpmmopU/9dXBP5AVz2r6J4El1bTbHR9L8lLa4E17dCRiXjUHKkE4JPrivPG+Jlzq4+z2E04ZzgAqQzewxV19UuItHe1DCO4k/1hU5Kjvn3rqpYeM1zS+Hq/66/wBbHlVcbVhJU46S6JafN+Xn+ozWJrG51e6uYbVFieYlFXoq54GPTAFNWe26rGoGABxWAZHhkI278DHNRsxZiSfwpzfNJy7mlNKnCMOyse9+H/iFfaO6w+IPDFvqduP+XzTUCSgerRNwf+AkfSvVvCHjHwj4mXZompWsk6j5rVx5c6fWNsN+OMV4fcWdxauWwcH+JOQfqKpzaVa6xPDA9kXumcJBLDkOrk4GCOR+FezLDr7LPAjintJH0xqdpa31o1hdWsFxDP8AK8csYZSvfIPFc7feAdNawltdH1XWtDV8EJZ3zmIH/rm5ZR9ABXAt4y13w5fx6fps8Ws2GnwrbSyXLmSSeRSd7785HOQOvCjg12fh74neHtSCpfF9Jn/iE5zED/vjp9WC1ztSijrhNN6MgsfDVvol2t1rvh2TxE0ZBXUFnkunTHQm3lYhSP8Apnu+g6V3ej6xperxs+m3sVxs4dAcPGfRkOGU+xAp8U0c0SywuskbDKsjAgj2IrO1bQ9L1SVZrq1AuU/1dzExjmT6SKQw/Ood2bxq2LXiPURp2mu6t+/kBWIDqTjr+FcnI0GnRWsxkBFsSpwMb3CcnP8AvEj/APVXJa9rms2+pTTRyNrWn2j/AGa1eZgl0XLYIUgbHORxkDI6mnDV7KfWdM0e5u0hkt7c3M8Fw4SQvId6qBnDHB7E961jGy1MKlTnd0dEdSks/Daajcsj3F3cq2SNg++TyPQAEn2BqfRY1F5bXDFjNcRO2H4YLkEZHqSSx929q5Cac6rqOlW7oxtoZBlTwM7WY8epZcfRf9qp/GeotDqFrb/aPKVreZriQN80UOV3Ed8nG0fX2qzPmGeMNI0XxR4isJr6ygm8yRoonUmOXyQMGTeuG5bGOcYH1rQk8LWsUJtota8QrAybPLXVJFAHTHBBx+NZ0ks1rbabd3QWOa41CLcg/wCWEW1gkY+gxn3Jre1jUI9Ps5JyPMfO2KPu7nhV/P8ATJp8z0sxXPNFN94fUaTpESTxQT/aLuSJFjuAElJjRn/5akhQTnBwBzzirWs2VvH40upbDUF0+RiLqzhUqfMWZQzOVPDf3OOm0881bkhmuLibSZW3y3TCa7mUY+QgBsemcbR7Z9Kva3pthf2FlHdWscyCJrcBhyjRH5cHqPlJNDWpKk2izDq88NlCdRhzLOpYy2yFkWWPA5X7w3LsPfkmjU9Xi1JUaymSS3HO5GyC1YMFrfafpN8LW8lvFg23EENw/KgHbIofGcFWzzn7grj9NRE1Se1Jm0m/aQmImQIWBGcH+FxwTz2FNIl3Z0viS8j0mNNcZlDRHyfLYH9+W+6nHoRuJ7ANU3h3RbO2a4/tQfak1ONo9TOOJQ3O7b0ypAK+m0AcVxcusy6jfLcXkLXdhBGYbZ41xvz9+Ux/7Xb0UDjrW/oniCSPw+sNri41Aym1syVznGP3rA9kVlyD/FtHel0uPZ8qILnTbzQtek0qxu73THteb+4tZ5DAUOTEgUfdDKd5OMDIHZq6bwxptnMdviNrm8gZt1obu9e4tyD/AAgE7PplRUy2z2ei2mqQtJc3ujRbbvcSz3VmTlie5aNiWHsWFdI2nafqVktzYOIBMA6vF91u4JXoaE+r3LlKVtHoPFjp1rBeNdQ232SCCNozKJjGFaVUIKw/M2ATt444rUtNSvLF302+R/PQXctuT80aQQybQssueJCPb0zya5V3urWORftF/p7RfLI9k7YPPopBXPX0qBLnTjZnT7iW7SJmWWUb3EM7Z++xzgtnnJ9qwnGfM2mbU5QUVdHbakTq1rqOniVIFKT22+9j8lVljkhBfrypD4HQ5+tcfY2VpNqWgQwacYVvby5gk+1W56pMEUSID8pxn5c0k2qadrdrexTS3M0sNs0cu53fMXONoPVNwXgcHrWRcXM8jhY9X1iJTIsksSXUm0udpLYyOQQee+BXJWTT947aLTjobmm22mz6XpN8Lj7NCNPgluS8MaF5Z5pUDZZ/ur5RG0dsYyTVWyjgvXmgu47a4iWSSJsrlXKsVyARyDjI/CqWlxraussF3qFoiQiESQSurqmWPljbg7c446ck1fsYWW1jVFKhSc7uSRnJOfesk2ndGkoqSs9jm9d8D+Co71ZToVh5rfe28LnGeh4NFppOlwQbLSzigbGBsQcelWPEEs0l0N+AScj0H/1+tVlupFj2kqdvB7Vo69R7yZksPSjtFGHq1vGurwL06nBXqB261vx5mZI0ATHyk4ycd+eg/WuS1iW6+3CQDPT/AFi5Fdn4WiYRR75Cxxz0wKzNi5ptplygC7sH5sgkn/8AWKddSLHCYHdC27pjOPwH1xVxpPJj/dv87NgSenaoI7UOxMzEuW4yfvH60AVWgaRF+fIYDIVsLkA+2fSprixhuLVoJot8Uv8ArduVBHv6/jV5IoY4SJEO0HuKiVWeF1RymR0A6VcKkqbvF2fkRUpQqrlmk156nOTWdpbQ+RuP2d3VgjsdpYDAOPYVFJKVHl29uAg6bUwgFbM9lbtCVfO4A5GByaxFkS1cQRnBB4UjqKqpiKtRWnJsilhqNJ3hFJ+hm3j3HGUABPPy4xQNnmImQrA8Dgg81ekRppwoUbSN30/pWZqMchu0EfJDc4HT/ORWJuaFw3lwKoU5OFJzzjpz71m3MD/MwwCeMdT/AJ+lXZJ9iqrKc/xEdcgio5MtcDJOM4HBxj9akaMG4R7bLyccc44NY15pul3cYnuNJsZWbJ3GAZz7kVuai5uww5zksM455qjHHst0ibkqx/z+tawqTirJkSo0qjTlFNmQ1u9s5S0hhtUPLCGIIT9SOTUxhwqjo305rSuWHmDEROB1/wAmqrN8xdRhc9+1Epyl8TNKVKFO/IrXMq5hPmYyDn3pktvJCdrAfWp5xLufCBRntzVeTdJIS8rg1ANHvQ+43+6aXwWqr4xgZVAItp3BA6MIWIP1oor3n8LPmYfEjl7n92lu0fysckleCelW9Xjj/sp5PLXeFJDY5Bz60UVZC3J/gRfXsfjiOxjvLhLVkkLQLKRGSAMZXpxX0JqzMukXjKxVhbSEEHkHaaKK849R9DybTAP+JCMcFWYj1O1zn86reNIIJbPXzLDHIRYxsCyg4IgJB/Ciiup9TlWyMP4Q3Fxc6FatczyzFNUdVMjltoELYAz2qTxH8/jpQ/zA30MZB5yoRGC/TPOPXmiis47I0nuzZ8V/6u0/6/4v5mrniX5tZ01TyN07YPqMYP15P50UVa6GfRlHTv8AkPX/ANFH4Vbuv+PAf9hNf/RTUUU3uKOxXsQDNIpAINvMCPUeW1efeNv+QZeP/F/ZK89+ZYwfzBI+hNFFQ9mXT+Jepzuhk7J0z8sbgIOyjHQelGuzzQeP9L8iaSLbp9tt2MRjc7bsY9e/rRRRPaIUvjl6HtXhXnxXp6HlWlVWHYg8EfQgmmfCwn/hG9n8KTyKo7KA5wB7UUUMa2RuSca9HjjdbtnHfB4rmPHKrFfbYlEYdDvCjG7jv60UVcNzOexwPhGSSPXriKOR0jV2RVU4AUo2Rj04H5V3h/4+E91GffkUUVw4z4l6HpYP4GXbT/WBe27p/wACqzMBs6D7v+NFFch1HNa0qmTJAJ2r2qo6qSAVBG0cY9jRRSAytQjj3R/IvT0roNDA+xhsDPr+NFFCBFmX/UofU8+9XiqgIAoAyDwO9FFMroT6lxaEDptqlZE5/wC2Y/kKKKEJEl8qmJ8qpweOK4uYD7aRjjeR+tFFIZcCqrqFAAyeAPem3KL/AGqBtXG09vcUUUABVVnfaoGY+cDryKrX4C8qACAcY7UUVLGc233x9ajmA3dO1FFWC3GlQMkAZPWorlR5cfA70UUFIzNQAV22gDnt9DWe4G7p2oopMJn/2Q==">
            <a:extLst>
              <a:ext uri="{FF2B5EF4-FFF2-40B4-BE49-F238E27FC236}">
                <a16:creationId xmlns:a16="http://schemas.microsoft.com/office/drawing/2014/main" id="{318FF153-579D-44A2-8469-2465D6FCC658}"/>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Materials | Teaching Times">
            <a:extLst>
              <a:ext uri="{FF2B5EF4-FFF2-40B4-BE49-F238E27FC236}">
                <a16:creationId xmlns:a16="http://schemas.microsoft.com/office/drawing/2014/main" id="{4A100EF3-227F-43AC-864E-2141E55317EF}"/>
              </a:ext>
            </a:extLst>
          </p:cNvPr>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995F0BC0-31B2-461F-9DEB-74CD68F0710E}"/>
              </a:ext>
            </a:extLst>
          </p:cNvPr>
          <p:cNvPicPr>
            <a:picLocks noChangeAspect="1"/>
          </p:cNvPicPr>
          <p:nvPr/>
        </p:nvPicPr>
        <p:blipFill>
          <a:blip r:embed="rId4"/>
          <a:stretch>
            <a:fillRect/>
          </a:stretch>
        </p:blipFill>
        <p:spPr>
          <a:xfrm>
            <a:off x="5300256" y="4100945"/>
            <a:ext cx="6879930" cy="48643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78"/>
        <p:cNvGrpSpPr/>
        <p:nvPr/>
      </p:nvGrpSpPr>
      <p:grpSpPr>
        <a:xfrm>
          <a:off x="0" y="0"/>
          <a:ext cx="0" cy="0"/>
          <a:chOff x="0" y="0"/>
          <a:chExt cx="0" cy="0"/>
        </a:xfrm>
      </p:grpSpPr>
      <p:sp>
        <p:nvSpPr>
          <p:cNvPr id="180" name="Google Shape;180;p10"/>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82" name="Google Shape;182;p10"/>
          <p:cNvSpPr txBox="1">
            <a:spLocks noGrp="1"/>
          </p:cNvSpPr>
          <p:nvPr>
            <p:ph type="ftr" idx="11"/>
          </p:nvPr>
        </p:nvSpPr>
        <p:spPr>
          <a:xfrm>
            <a:off x="6324600" y="956310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lang="en-US" sz="1400" b="1" dirty="0">
              <a:solidFill>
                <a:schemeClr val="dk1"/>
              </a:solidFill>
              <a:latin typeface="Cambria"/>
              <a:ea typeface="Cambria"/>
              <a:cs typeface="Cambria"/>
              <a:sym typeface="Cambria"/>
            </a:endParaRPr>
          </a:p>
        </p:txBody>
      </p:sp>
      <p:sp>
        <p:nvSpPr>
          <p:cNvPr id="183" name="Google Shape;183;p10"/>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10</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 name="Rectangle 1">
            <a:extLst>
              <a:ext uri="{FF2B5EF4-FFF2-40B4-BE49-F238E27FC236}">
                <a16:creationId xmlns:a16="http://schemas.microsoft.com/office/drawing/2014/main" id="{5CC5BDDA-FA45-47AA-A3B1-037F2651FCD1}"/>
              </a:ext>
            </a:extLst>
          </p:cNvPr>
          <p:cNvSpPr/>
          <p:nvPr/>
        </p:nvSpPr>
        <p:spPr>
          <a:xfrm>
            <a:off x="2136542" y="1756803"/>
            <a:ext cx="14624516" cy="4739759"/>
          </a:xfrm>
          <a:prstGeom prst="rect">
            <a:avLst/>
          </a:prstGeom>
        </p:spPr>
        <p:txBody>
          <a:bodyPr wrap="none">
            <a:spAutoFit/>
          </a:bodyPr>
          <a:lstStyle/>
          <a:p>
            <a:pPr marL="571500" indent="-571500">
              <a:buFont typeface="Wingdings" panose="05000000000000000000" pitchFamily="2" charset="2"/>
              <a:buChar char="§"/>
            </a:pPr>
            <a:r>
              <a:rPr lang="en-US" sz="3600" dirty="0"/>
              <a:t>Classification</a:t>
            </a:r>
          </a:p>
          <a:p>
            <a:endParaRPr lang="en-US" sz="3600" dirty="0"/>
          </a:p>
          <a:p>
            <a:pPr marL="571500" indent="-571500" fontAlgn="base">
              <a:buFont typeface="Wingdings" panose="05000000000000000000" pitchFamily="2" charset="2"/>
              <a:buChar char="§"/>
            </a:pPr>
            <a:r>
              <a:rPr lang="en-US" sz="3600" dirty="0"/>
              <a:t>Living and Non living things.​</a:t>
            </a:r>
          </a:p>
          <a:p>
            <a:pPr marL="571500" indent="-571500" fontAlgn="base">
              <a:buFont typeface="Wingdings" panose="05000000000000000000" pitchFamily="2" charset="2"/>
              <a:buChar char="§"/>
            </a:pPr>
            <a:r>
              <a:rPr lang="en-US" sz="3600" dirty="0"/>
              <a:t>Differ in shape, </a:t>
            </a:r>
            <a:r>
              <a:rPr lang="en-US" sz="3600" dirty="0" err="1"/>
              <a:t>colour</a:t>
            </a:r>
            <a:r>
              <a:rPr lang="en-US" sz="3600" dirty="0"/>
              <a:t>, size, </a:t>
            </a:r>
            <a:r>
              <a:rPr lang="en-US" sz="3600" dirty="0" err="1"/>
              <a:t>etc</a:t>
            </a:r>
            <a:r>
              <a:rPr lang="en-US" sz="3600" dirty="0"/>
              <a:t>​</a:t>
            </a:r>
          </a:p>
          <a:p>
            <a:pPr marL="571500" indent="-571500" fontAlgn="base">
              <a:buFont typeface="Wingdings" panose="05000000000000000000" pitchFamily="2" charset="2"/>
              <a:buChar char="§"/>
            </a:pPr>
            <a:r>
              <a:rPr lang="en-US" sz="3600" dirty="0"/>
              <a:t>Solid, liquid, gas, micro organisms, etc.​</a:t>
            </a:r>
          </a:p>
          <a:p>
            <a:pPr fontAlgn="base"/>
            <a:r>
              <a:rPr lang="en-US" sz="3600" dirty="0"/>
              <a:t>Grouping together things with similar properties is called Classification.​</a:t>
            </a:r>
          </a:p>
          <a:p>
            <a:pPr fontAlgn="base"/>
            <a:r>
              <a:rPr lang="en-US" sz="3600" dirty="0"/>
              <a:t>          Living things                                             Non living things​</a:t>
            </a:r>
          </a:p>
          <a:p>
            <a:pPr fontAlgn="base"/>
            <a:r>
              <a:rPr lang="en-IN" sz="3600" dirty="0"/>
              <a:t>​</a:t>
            </a:r>
          </a:p>
          <a:p>
            <a:endParaRPr lang="en-US" dirty="0"/>
          </a:p>
        </p:txBody>
      </p:sp>
      <p:sp>
        <p:nvSpPr>
          <p:cNvPr id="5" name="AutoShape 2" descr="data:image/jpg;base64,%20/9j/4AAQSkZJRgABAQEAYABgAAD/2wBDAAUDBAQEAwUEBAQFBQUGBwwIBwcHBw8LCwkMEQ8SEhEPERETFhwXExQaFRERGCEYGh0dHx8fExciJCIeJBweHx7/2wBDAQUFBQcGBw4ICA4eFBEUHh4eHh4eHh4eHh4eHh4eHh4eHh4eHh4eHh4eHh4eHh4eHh4eHh4eHh4eHh4eHh4eHh7/wAARCABmAJ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IpaKdQAlFLRQAlFLRQAlFLRQAlFLRQAlFLRQAlFLRQAlFLRQAlFZl/qiw6h9ht4XubkRiV40IG1M4BJPvT9H1SLUY5NscsM0T7JYZBho29D2PHccVMZc17dAl7rSfUv0lOpMVQAKR5oozh5FU4J5OOB1pVrlPiL4Jg8YLYebqFxZG0Mo3QqCXSVdki5PTdHvX/gWeoFAHWKysoZWDKRkEcgimefDvCedHuLbQNwznGcfXHNeZWnwtuYSqf8ACY6oYY0hSCJF8tI/KiaNDhWxkblPvsXOetT+IfhjbXXiK/8AEw8RT2Ekksl2oMSmOCU2xgaQ5PP7vjnoAemTQB6OZYxIsRkUSMpZUz8xAxkgegyPzFAmi37BIhfONueemen0rx6y8A6ZfwC5sviRPfGKFIPtMdwJDtLR4Qusn3SYuACDuJ5PSug8Q/DOHVPEVxrlvrt7YXVwQZvLUEPtt/JTdzn5QXOQQSJGGehAB6G7qiF2YKoGSTwBTDcQBJHM0YWP75LABOM8+nFcBafDVotO1S1m8Tanc/2jpkunyGUllUPFEgYKWI+UxsR/10bJ707Vfh7c6ldz3Fx4p1GJrlWE8duvlxOfJSNCF3HG0oXxnksc8CgD0GivLrf4ea3pvirRb2x12a90+3uTPdx3lzLkthRlVBOTgE9QM44I4r1GgBskiRrukdUXpljgUCRCNwYEZxkcisnxn4ftPFPh240O+Yi1uHiaXHVgkivj2ztxntnNcSnwsuUW3SfxdqF0kJVtskIAlYXS3BMm1huyykdvvN64oA9OJqIXVuc4njO1ip+YcEdQfcV50nw3u4bW5+1eMdSm/wBHMMckoO2NdsKliN2C2yJgW9ZWIxVB/Bvh7XfC6WVt42S8e0ne7/tCGWORkkeLyQ7EMRztbOfvZYGgD1gMp6HIpnnw7wnmpvYlQu7knGcfXHNedwfDSaO9Mx8XaucXAniTewCEOGB+9gkD5emNoUY4ybF58P7q4a78rxNewia9a+jlSMCWOY24hBZgQHAKq+MAZGDwaANjWdHe61aa9t4ba+jmRIbq3llKDKElSGAOCNxyD7Vt6ZpdhpkbpY2yQhyC2M5J6c5rzrWPhjfiyuX0jxPqQvPLK24mndUBKOp3EE9d4JODyg7Zru/Bun3eleFdN02+aJ7m2t1jkaN2ZSR3y3J+pp8zta4mk5czWprUuKBRSGIOKWkoBFABjvR1BFHagdKAPP4PhPocE1tPDfX8c1tbW9skiFAxjhIKqTt6EgE+9Ydz8GoWv4IbXVpE0pbVoHjkXdKpZCpZCMAEnDZI6liQcjHruaZ5seCd64HXnpQBDp9v9lsbe18x5PJiWPe4G5sDGTgAZ47CrG2hGVhlSCPUVR1nWtI0aDz9W1SysIv71xOsY/U80AX8UUyGWOaJJYmDxuoZWU5BB6EU/NABRRRQAEZFeet8J9DM8E6319HLBEIlePYrbA07EZC9CZzkf7CelehUUAeSX3wdt/7TtTY6syaeI5EuIpk3OS8QiZ1xgbiBnJ/iJPPGPTtC08aVotlpq3ElwLS3SASyAb3CqBk4AGTjsBUl9e2tlH5l1Mka9Mk1y9x4hkurhvsswRQflA64rlxmJ+q0/aOLa8iqSjUqez5kn6nY0HpWBomrs0nk3bAgglXP8q3VZWXcpBB7ijB4uGLpKrT2HVpulPkluKKWkpa6iDG8Za9D4a8NXuuT2d5epaoCLe0haWWRiQoCqBnqRz2HNfGXjr4gfE3xRrkuoO3iXS4vM8mKysoLmKOHuEO1QWcggknk/TFfclcAIZ5tZ1DyYpJPL8Wwu+1Sdqi0hyT6CsqkHLqbUqqhra58g/2t8UT/AMvXjn8EvP8ACnRa/wDFCzuIZvt/jWOQSDy963fLdQMEYPTpzmvvoAjuT+NYXi6GaZ9EMUckgj1aF32qTtUK+ScdByOayWGf8xv9bvvFHIfAX4k33jrSZrbWtIvLDVrBQJ5GtJIoJ+Su5CwGGyCGXsf06iXWLfSJV06902+muX3sjQWu9bjLZ4I788g4x9Oaf8OsnQLjPP8AxNNQ/wDSuWq174s0ibxLDptr591PZyut55cLYgyuBkkYbJIGATjqeBXTFNLU5JtOTaR0OlLMLVWmhEDOWfy+MoCcgHHGcdcV88fHDWdN074i67FdXAju3tIRCqLIZCpiIwCgPGT0YAe/avo61mjuIUmiJKMMgkEfzrgPEnwz0jX9f8SaprmnWmofb4LdbLAKTQNFGwOHGCMsV6HHHNKV7aBBq+pufD7xNoOu6BYppOrWt3JFaxrJGkg3oQoByp5HPtXTivKfAXwutNBm8Ga1a6Xa2Gp2Nq39suzF55pJLfYRu5zh8nGcelerNwOaavbUUrdBawvEOv2+lyRwuGeaXO1Acceua3e1cp4w0GXU3FxCYyVQq6SfdYZzXkZ7UxlPBylglef6dTfCRpSqpVXZGp4e1q31i28+3yMMQy5zj8e9XdTvobCze5nJ2L2HUn0rI8J6LLpUcnnMpkkILbRwABwB69TzWlrmnrqWnvasxQnBVh2I6V0ZPPE1MLCWMVp9TLHJRcvYa9jz7X9Sk1S+M7ArGBiNCc7fWqC7lYMpwR0IrpH8G6gWOLq3I/Gmnwbfg4N1bZ/4F/hX1SrYfk5L6Hw08DjqlT2nK79zN07UHjuV89sp0Jx0rsdEvcskcbCSOQ8EdqwR4M1DP/H1b/rXV6JpqabYRW+Q7oDlyOpJ5rz5ww1KNqKS9ND18BDGyqXr306vV+hoUtJS1ynviVQ07TobC41CeF3Zr+5+0yhjwG8tEwPbCD8c1fr5U/bkj1CK98N/2a+qyi4895o7YuQNoQL93oOW/EmnFJuzdkGuvKrvyPqrcoxkgUpAr80vCeqeJtK1N7iQ6vbqIZmE0olGwrFIUAPb5iv5Cva/COq/FC10iwubX4rWVvP9mi86w1UMzRNswwZijZOeetOShHVzVvUIqo3y8jvvax9a6JptvpVm9rbtIyNcTTkuQTulkaRvwyxx7V53c/Gzwla+KLzw9qFtqUE9rePaeaYVaNnVtpx82cZ9v8K3/hvr95P8NbXXPFWraZLcRxyve3ts222AV2+YE9AFAz+NfHPjTX9IvviV4gurO8juIbrULiWCSHIEimTIYHvxzSSurrUiUmmkfe4pwORXm/ivxVj4Of234d1ZHmWG3RbmEh9rFkVhz35I55q78EdV1DV/Asd1qd5Ld3X2qdWeX720SHb+nSpTTBSXNyndE/nXl/h74g3XjX4pX2heGoS2g6Adl9qQIMd1cYIaFPUKccjqfbGYPjt4w1SG90z4b+Df3nirxECPMAJFhZ9JLhsdDjcF/E9hntPhx4M0XwH4UtPDuhQeXbQL87nl5n7ux7k/4CmWdIOlZmsalDYqFZfMkYcIPT3rTri/GKsmoFpJ3gRyoDADn25rx87xlXC4bnpLVux04WkqtRRkdVp0rz2sc0ihS4zgdhVrvWFomrW/2VIJm8t0G0FujD1qXxR4i0vw9pJ1DUbqOJD8sSs2DK5HCr6n+nNdWX4qniKMXCV3bX/gmVaDhJpl/UL6z0+3a4vbmK2hUZLyMFH614u/xEub7UpfEWlzeZb212YTDLlRJFt4VPfnJzyTgDoK5b4j/ESbxbqFtpkEYitLVZBNhtyzPuGGHsAox9TXI3+uGxH2TS41t0jPyAHdsYHO4nu2TnP+FetTpM82riUnZH1b4S8SWXiKwM1uHhnjwLi3k4eFiM4P59a2s8V8n+FPFWoadNFfafOIphJ5kqD7snbaw/u8n86+jvBXirTPE2npNZzItwFBnti3zxH3HcehrOcLGtGup6dToqWkpazOkiuJobeIyTypEg6s7AAfia4f4h+G/C/jW1iivNdFpNBu8mW3uUGCcfeU5DDjofetL4q8+Cb0YzynbP8AGK8P2f8ATM/9816WEyynjKTdSXyPIxmdVsurr2S177HeTfCX4bTA+Zq1yrMqiQQ6isasR1O0cDPXFRaR8Hvhfa2bRaldjV5yzHz59QKMVJOAQjBTgd8ZriNn/TP/AMdpNn/TM/8AfNbR4bwy2a+5HNLjHHS3v97PZJtC8Ir8PrvwVZXVrDpk9pJbFFuhuIcHcd2c5OSc+9c74c8E+H/Dtt9n0b+wrNR94pKu9vdnPzE/U154U5/1Z/75o2/9Mz/3zU1+GKGIsp1HbtsjKnxRWpttU1c6/WvC+vatIzXGuaKsJPyxC84Azxnjk12HwwsYvDWk3Vrf6pprvJceYpiuQRjaBznHpXkPzYxtbH0pCuf+WZ/75relkNKnFQhOy9P+CcKzhqs63JeXq/8AI9k8LaF4a0XxLrXiiXVrW81zWJQZ7mWdSYolACQR/wB1FAHHc8mupOraZ/0EbX/v+v8AjXzlt/6Zt/3zSbB/zzP/AHzV/wBiQvpUOj/WKp/z7PpGbVNPgRHmvbeNZBlGaVQGHt61Svr/AMP3sYSfUbFsHIJmXj9a8w8V6feXnhTwv9lsZ5wlq+7y4i20/L1x0rmf7C1b/oD3v/gO3+FcsMow+Ipv2k++mh1Vs6xFGfu0+3c9rtz4bhkD/wBq2rkdN1wuB+tZnjPQvBHi57Ztcv4ZhahhEqX2xVz1OAevA5ryf+wtW/6A97/4Dt/hR/YWrf8AQHvf/Adv8KeG4eweGVqU1H0t/mYz4gxFT4qV/vO9tPhv8LraRpIpo1ZhtJ/tI9PzqL/hV/wpyT5if+DI/wCNcP8A2Fq3/QHvf/Adv8KP7C1f/oD3v/gO3+FdSyql/wA/vy/zMf7Zqf8APk7qP4ZfCyNw6SqrDkEamR/WtvQPDfgXQ9Tj1HTb2OK4QEbvt+QwPUEE815X/Yesf9Ae9/8AAdv8KP7D1f8A6A97/wCA7f4UnlVH/n7+X+Y1nVRaqj+Z9AQarps8qxQ6haySMflVZVJP4Zq9Xh/w+0nUrfxlps0+m3cUayNud4WAHynqSK9v3CvKxmHhh5qMZXPdy7FzxVNznHl1EZQwwwyKjMUf/PNP++aKK5kzvcU3sKIosf6tP++aPJi/55p+VFFF2Llj2DyYv+eSf980eTF/zyT/AL5ooouw5Y9g8mL/AJ5J/wB80eTF/wA8k/75oooux8keweTF/wA8k/75o8mL/nmn/fNFFF2Llj2HBFHajaKKKSQNID1ooopDAClxRRQMMUYoooEG3mlxRRQwP//Z">
            <a:extLst>
              <a:ext uri="{FF2B5EF4-FFF2-40B4-BE49-F238E27FC236}">
                <a16:creationId xmlns:a16="http://schemas.microsoft.com/office/drawing/2014/main" id="{02D3184C-B914-4D43-920E-2DE4EF57A9D6}"/>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C240FD51-EFE8-4D16-831D-1FE3A0F17D15}"/>
              </a:ext>
            </a:extLst>
          </p:cNvPr>
          <p:cNvPicPr>
            <a:picLocks noChangeAspect="1"/>
          </p:cNvPicPr>
          <p:nvPr/>
        </p:nvPicPr>
        <p:blipFill>
          <a:blip r:embed="rId3"/>
          <a:stretch>
            <a:fillRect/>
          </a:stretch>
        </p:blipFill>
        <p:spPr>
          <a:xfrm>
            <a:off x="11015454" y="5666394"/>
            <a:ext cx="5136004" cy="3339379"/>
          </a:xfrm>
          <a:prstGeom prst="rect">
            <a:avLst/>
          </a:prstGeom>
        </p:spPr>
      </p:pic>
      <p:pic>
        <p:nvPicPr>
          <p:cNvPr id="3082" name="Picture 10" descr="Classification of Organisms on earth | living organisms for kids - YouTube">
            <a:extLst>
              <a:ext uri="{FF2B5EF4-FFF2-40B4-BE49-F238E27FC236}">
                <a16:creationId xmlns:a16="http://schemas.microsoft.com/office/drawing/2014/main" id="{0CCA42BF-239F-44A5-AE8E-2496FFF464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328" b="2240"/>
          <a:stretch/>
        </p:blipFill>
        <p:spPr bwMode="auto">
          <a:xfrm>
            <a:off x="2226127" y="5801837"/>
            <a:ext cx="5283554" cy="2792481"/>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59;p8">
            <a:extLst>
              <a:ext uri="{FF2B5EF4-FFF2-40B4-BE49-F238E27FC236}">
                <a16:creationId xmlns:a16="http://schemas.microsoft.com/office/drawing/2014/main" id="{01AEC1FC-46EE-493C-A425-788859CE8DD3}"/>
              </a:ext>
            </a:extLst>
          </p:cNvPr>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6ABA4B-EC17-4E09-9D84-0682DB0AEC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4" name="Rectangle 3">
            <a:extLst>
              <a:ext uri="{FF2B5EF4-FFF2-40B4-BE49-F238E27FC236}">
                <a16:creationId xmlns:a16="http://schemas.microsoft.com/office/drawing/2014/main" id="{3AE1232F-0E86-442E-8D8E-A187F19AB447}"/>
              </a:ext>
            </a:extLst>
          </p:cNvPr>
          <p:cNvSpPr/>
          <p:nvPr/>
        </p:nvSpPr>
        <p:spPr>
          <a:xfrm>
            <a:off x="1094926" y="1426671"/>
            <a:ext cx="14950617" cy="6740307"/>
          </a:xfrm>
          <a:prstGeom prst="rect">
            <a:avLst/>
          </a:prstGeom>
        </p:spPr>
        <p:txBody>
          <a:bodyPr wrap="square">
            <a:spAutoFit/>
          </a:bodyPr>
          <a:lstStyle/>
          <a:p>
            <a:pPr marL="571500" indent="-571500">
              <a:buFont typeface="Courier New" panose="02070309020205020404" pitchFamily="49" charset="0"/>
              <a:buChar char="o"/>
            </a:pPr>
            <a:r>
              <a:rPr lang="en-US" sz="3600" dirty="0">
                <a:solidFill>
                  <a:srgbClr val="F4EDD8"/>
                </a:solidFill>
                <a:latin typeface="Goudy Old Style" panose="02020502050305020303" pitchFamily="18" charset="0"/>
              </a:rPr>
              <a:t>s​</a:t>
            </a:r>
            <a:r>
              <a:rPr lang="en-US" sz="3600" dirty="0"/>
              <a:t>Properties of Materials​</a:t>
            </a:r>
          </a:p>
          <a:p>
            <a:endParaRPr lang="en-US" sz="3600" dirty="0"/>
          </a:p>
          <a:p>
            <a:pPr marL="571500" indent="-571500" fontAlgn="base">
              <a:buFont typeface="Courier New" panose="02070309020205020404" pitchFamily="49" charset="0"/>
              <a:buChar char="o"/>
            </a:pPr>
            <a:r>
              <a:rPr lang="en-US" sz="3600" dirty="0"/>
              <a:t>Size, shape, </a:t>
            </a:r>
            <a:r>
              <a:rPr lang="en-US" sz="3600" dirty="0" err="1"/>
              <a:t>colour</a:t>
            </a:r>
            <a:r>
              <a:rPr lang="en-US" sz="3600" dirty="0"/>
              <a:t>, texture and smell are properties of matter.​</a:t>
            </a:r>
          </a:p>
          <a:p>
            <a:pPr marL="571500" indent="-571500" fontAlgn="base">
              <a:buFont typeface="Courier New" panose="02070309020205020404" pitchFamily="49" charset="0"/>
              <a:buChar char="o"/>
            </a:pPr>
            <a:r>
              <a:rPr lang="en-US" sz="3600" dirty="0"/>
              <a:t>The properties of materials decide what things we can make out of them.​</a:t>
            </a:r>
          </a:p>
          <a:p>
            <a:pPr marL="571500" indent="-571500" fontAlgn="base">
              <a:buFont typeface="Courier New" panose="02070309020205020404" pitchFamily="49" charset="0"/>
              <a:buChar char="o"/>
            </a:pPr>
            <a:r>
              <a:rPr lang="en-US" sz="3600" dirty="0" err="1"/>
              <a:t>Eg</a:t>
            </a:r>
            <a:r>
              <a:rPr lang="en-US" sz="3600" dirty="0"/>
              <a:t>: We cannot make cooking utensils out of wood as they will catch fire. ​</a:t>
            </a:r>
          </a:p>
          <a:p>
            <a:pPr marL="571500" indent="-571500" fontAlgn="base">
              <a:buFont typeface="Courier New" panose="02070309020205020404" pitchFamily="49" charset="0"/>
              <a:buChar char="o"/>
            </a:pPr>
            <a:r>
              <a:rPr lang="en-US" sz="3600" dirty="0"/>
              <a:t>Appearance: Iron is different from </a:t>
            </a:r>
            <a:r>
              <a:rPr lang="en-US" sz="3600" dirty="0" err="1"/>
              <a:t>Aluminium</a:t>
            </a:r>
            <a:r>
              <a:rPr lang="en-US" sz="3600" dirty="0"/>
              <a:t>, </a:t>
            </a:r>
            <a:r>
              <a:rPr lang="en-US" sz="3600" dirty="0" err="1"/>
              <a:t>Aluminium</a:t>
            </a:r>
            <a:r>
              <a:rPr lang="en-US" sz="3600" dirty="0"/>
              <a:t> is different from copper. But they are some similarities. But not the paper or wood.​</a:t>
            </a:r>
          </a:p>
          <a:p>
            <a:pPr fontAlgn="base"/>
            <a:r>
              <a:rPr lang="en-IN" sz="3600" dirty="0"/>
              <a:t>​</a:t>
            </a:r>
          </a:p>
          <a:p>
            <a:endParaRPr lang="en-US" sz="3600" dirty="0"/>
          </a:p>
        </p:txBody>
      </p:sp>
      <p:pic>
        <p:nvPicPr>
          <p:cNvPr id="5" name="Picture 4">
            <a:extLst>
              <a:ext uri="{FF2B5EF4-FFF2-40B4-BE49-F238E27FC236}">
                <a16:creationId xmlns:a16="http://schemas.microsoft.com/office/drawing/2014/main" id="{67A0892F-66F5-4076-8356-AC6DBD52AF40}"/>
              </a:ext>
            </a:extLst>
          </p:cNvPr>
          <p:cNvPicPr>
            <a:picLocks noChangeAspect="1"/>
          </p:cNvPicPr>
          <p:nvPr/>
        </p:nvPicPr>
        <p:blipFill>
          <a:blip r:embed="rId2"/>
          <a:stretch>
            <a:fillRect/>
          </a:stretch>
        </p:blipFill>
        <p:spPr>
          <a:xfrm>
            <a:off x="6717705" y="6588200"/>
            <a:ext cx="3908458" cy="2451890"/>
          </a:xfrm>
          <a:prstGeom prst="rect">
            <a:avLst/>
          </a:prstGeom>
        </p:spPr>
      </p:pic>
      <p:sp>
        <p:nvSpPr>
          <p:cNvPr id="6" name="Google Shape;159;p8">
            <a:extLst>
              <a:ext uri="{FF2B5EF4-FFF2-40B4-BE49-F238E27FC236}">
                <a16:creationId xmlns:a16="http://schemas.microsoft.com/office/drawing/2014/main" id="{FA1FCB1E-C5FE-40A9-A307-29205C3203E2}"/>
              </a:ext>
            </a:extLst>
          </p:cNvPr>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0623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83F3-A602-091A-699B-20885C6805B0}"/>
              </a:ext>
            </a:extLst>
          </p:cNvPr>
          <p:cNvSpPr>
            <a:spLocks noGrp="1"/>
          </p:cNvSpPr>
          <p:nvPr>
            <p:ph type="ctrTitle"/>
          </p:nvPr>
        </p:nvSpPr>
        <p:spPr>
          <a:xfrm>
            <a:off x="2098964" y="465136"/>
            <a:ext cx="7772400" cy="1470025"/>
          </a:xfrm>
        </p:spPr>
        <p:txBody>
          <a:bodyPr/>
          <a:lstStyle/>
          <a:p>
            <a:r>
              <a:rPr lang="en-US" dirty="0" err="1"/>
              <a:t>Cont</a:t>
            </a:r>
            <a:r>
              <a:rPr lang="en-US" dirty="0"/>
              <a:t>….</a:t>
            </a:r>
          </a:p>
        </p:txBody>
      </p:sp>
      <p:sp>
        <p:nvSpPr>
          <p:cNvPr id="3" name="Subtitle 2">
            <a:extLst>
              <a:ext uri="{FF2B5EF4-FFF2-40B4-BE49-F238E27FC236}">
                <a16:creationId xmlns:a16="http://schemas.microsoft.com/office/drawing/2014/main" id="{5DF6940F-1858-FAE9-428B-5D29E9731D2A}"/>
              </a:ext>
            </a:extLst>
          </p:cNvPr>
          <p:cNvSpPr>
            <a:spLocks noGrp="1"/>
          </p:cNvSpPr>
          <p:nvPr>
            <p:ph type="subTitle" idx="1"/>
          </p:nvPr>
        </p:nvSpPr>
        <p:spPr>
          <a:xfrm>
            <a:off x="1163780" y="2677391"/>
            <a:ext cx="11533909" cy="6961909"/>
          </a:xfrm>
        </p:spPr>
        <p:txBody>
          <a:bodyPr>
            <a:noAutofit/>
          </a:bodyPr>
          <a:lstStyle/>
          <a:p>
            <a:pPr marL="482600" indent="-457200" algn="l" fontAlgn="base">
              <a:buFont typeface="Arial" panose="020B0604020202020204" pitchFamily="34" charset="0"/>
              <a:buChar char="•"/>
            </a:pPr>
            <a:r>
              <a:rPr lang="en-US" sz="2800" dirty="0" err="1">
                <a:solidFill>
                  <a:schemeClr val="tx1"/>
                </a:solidFill>
              </a:rPr>
              <a:t>Lustre</a:t>
            </a:r>
            <a:r>
              <a:rPr lang="en-US" sz="2800" dirty="0">
                <a:solidFill>
                  <a:schemeClr val="tx1"/>
                </a:solidFill>
              </a:rPr>
              <a:t> : Metals are more </a:t>
            </a:r>
            <a:r>
              <a:rPr lang="en-US" sz="2800" dirty="0" err="1">
                <a:solidFill>
                  <a:schemeClr val="tx1"/>
                </a:solidFill>
              </a:rPr>
              <a:t>lustre</a:t>
            </a:r>
            <a:r>
              <a:rPr lang="en-US" sz="2800" dirty="0">
                <a:solidFill>
                  <a:schemeClr val="tx1"/>
                </a:solidFill>
              </a:rPr>
              <a:t> than silk cloth and woolen cloth.​</a:t>
            </a:r>
          </a:p>
          <a:p>
            <a:pPr marL="482600" indent="-457200" algn="l" fontAlgn="base">
              <a:buFont typeface="Arial" panose="020B0604020202020204" pitchFamily="34" charset="0"/>
              <a:buChar char="•"/>
            </a:pPr>
            <a:r>
              <a:rPr lang="en-US" sz="2800" dirty="0">
                <a:solidFill>
                  <a:schemeClr val="tx1"/>
                </a:solidFill>
              </a:rPr>
              <a:t>Iron </a:t>
            </a:r>
            <a:r>
              <a:rPr lang="en-US" sz="2800" dirty="0" err="1">
                <a:solidFill>
                  <a:schemeClr val="tx1"/>
                </a:solidFill>
              </a:rPr>
              <a:t>lustre</a:t>
            </a:r>
            <a:r>
              <a:rPr lang="en-US" sz="2800" dirty="0">
                <a:solidFill>
                  <a:schemeClr val="tx1"/>
                </a:solidFill>
              </a:rPr>
              <a:t> can be made by rubbing it with the sandpaper if it is rusted.​</a:t>
            </a:r>
          </a:p>
          <a:p>
            <a:pPr marL="482600" indent="-457200" algn="l" fontAlgn="base">
              <a:buFont typeface="Arial" panose="020B0604020202020204" pitchFamily="34" charset="0"/>
              <a:buChar char="•"/>
            </a:pPr>
            <a:r>
              <a:rPr lang="en-US" sz="2800" dirty="0">
                <a:solidFill>
                  <a:schemeClr val="tx1"/>
                </a:solidFill>
              </a:rPr>
              <a:t>Texture: Different materials have different when you touch.​</a:t>
            </a:r>
          </a:p>
          <a:p>
            <a:pPr marL="482600" indent="-457200" algn="l" fontAlgn="base">
              <a:buFont typeface="Arial" panose="020B0604020202020204" pitchFamily="34" charset="0"/>
              <a:buChar char="•"/>
            </a:pPr>
            <a:r>
              <a:rPr lang="en-US" sz="2800" dirty="0" err="1">
                <a:solidFill>
                  <a:schemeClr val="tx1"/>
                </a:solidFill>
              </a:rPr>
              <a:t>Eg</a:t>
            </a:r>
            <a:r>
              <a:rPr lang="en-US" sz="2800" dirty="0">
                <a:solidFill>
                  <a:schemeClr val="tx1"/>
                </a:solidFill>
              </a:rPr>
              <a:t>: wool is soft and metal is hard.​</a:t>
            </a:r>
          </a:p>
          <a:p>
            <a:pPr marL="482600" indent="-457200" algn="l" fontAlgn="base">
              <a:buFont typeface="Arial" panose="020B0604020202020204" pitchFamily="34" charset="0"/>
              <a:buChar char="•"/>
            </a:pPr>
            <a:r>
              <a:rPr lang="en-US" sz="2800" dirty="0">
                <a:solidFill>
                  <a:schemeClr val="tx1"/>
                </a:solidFill>
              </a:rPr>
              <a:t>State: Three types solid, liquid and gas.​</a:t>
            </a:r>
          </a:p>
          <a:p>
            <a:pPr marL="482600" indent="-457200" algn="l" fontAlgn="base">
              <a:buFont typeface="Arial" panose="020B0604020202020204" pitchFamily="34" charset="0"/>
              <a:buChar char="•"/>
            </a:pPr>
            <a:r>
              <a:rPr lang="en-US" sz="2800" dirty="0" err="1">
                <a:solidFill>
                  <a:schemeClr val="tx1"/>
                </a:solidFill>
              </a:rPr>
              <a:t>LSolid</a:t>
            </a:r>
            <a:r>
              <a:rPr lang="en-US" sz="2800" dirty="0">
                <a:solidFill>
                  <a:schemeClr val="tx1"/>
                </a:solidFill>
              </a:rPr>
              <a:t>: They do not change their shape or volume.​</a:t>
            </a:r>
          </a:p>
          <a:p>
            <a:pPr marL="482600" indent="-457200" algn="l" fontAlgn="base">
              <a:buFont typeface="Arial" panose="020B0604020202020204" pitchFamily="34" charset="0"/>
              <a:buChar char="•"/>
            </a:pPr>
            <a:r>
              <a:rPr lang="en-US" sz="2800" dirty="0">
                <a:solidFill>
                  <a:schemeClr val="tx1"/>
                </a:solidFill>
              </a:rPr>
              <a:t>Liquid: They change their shape but not volume.​</a:t>
            </a:r>
          </a:p>
          <a:p>
            <a:pPr marL="482600" indent="-457200" algn="l" fontAlgn="base">
              <a:buFont typeface="Arial" panose="020B0604020202020204" pitchFamily="34" charset="0"/>
              <a:buChar char="•"/>
            </a:pPr>
            <a:r>
              <a:rPr lang="en-US" sz="2800" dirty="0">
                <a:solidFill>
                  <a:schemeClr val="tx1"/>
                </a:solidFill>
              </a:rPr>
              <a:t>Gas: They change their shape and volume. </a:t>
            </a:r>
            <a:r>
              <a:rPr lang="en-IN" sz="2800" dirty="0">
                <a:solidFill>
                  <a:schemeClr val="tx1"/>
                </a:solidFill>
              </a:rPr>
              <a:t>​</a:t>
            </a:r>
          </a:p>
          <a:p>
            <a:pPr marL="482600" indent="-457200" algn="l">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63BA72C3-32B6-C89A-162B-AAC3E14E67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5" name="Google Shape;159;p8">
            <a:extLst>
              <a:ext uri="{FF2B5EF4-FFF2-40B4-BE49-F238E27FC236}">
                <a16:creationId xmlns:a16="http://schemas.microsoft.com/office/drawing/2014/main" id="{8B39D81E-1BFA-4C8F-B139-FE7BA2D128A6}"/>
              </a:ext>
            </a:extLst>
          </p:cNvPr>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2DF6103E-4EC5-4855-BD4E-CA55FBB9859D}"/>
              </a:ext>
            </a:extLst>
          </p:cNvPr>
          <p:cNvPicPr>
            <a:picLocks noChangeAspect="1"/>
          </p:cNvPicPr>
          <p:nvPr/>
        </p:nvPicPr>
        <p:blipFill rotWithShape="1">
          <a:blip r:embed="rId2"/>
          <a:srcRect t="2267"/>
          <a:stretch/>
        </p:blipFill>
        <p:spPr>
          <a:xfrm>
            <a:off x="10876251" y="3905083"/>
            <a:ext cx="5229658" cy="4982102"/>
          </a:xfrm>
          <a:prstGeom prst="rect">
            <a:avLst/>
          </a:prstGeom>
        </p:spPr>
      </p:pic>
    </p:spTree>
    <p:extLst>
      <p:ext uri="{BB962C8B-B14F-4D97-AF65-F5344CB8AC3E}">
        <p14:creationId xmlns:p14="http://schemas.microsoft.com/office/powerpoint/2010/main" val="297121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99AF-D17B-4BF3-BEA5-0A2824A449F0}"/>
              </a:ext>
            </a:extLst>
          </p:cNvPr>
          <p:cNvSpPr>
            <a:spLocks noGrp="1"/>
          </p:cNvSpPr>
          <p:nvPr>
            <p:ph type="ctrTitle"/>
          </p:nvPr>
        </p:nvSpPr>
        <p:spPr>
          <a:xfrm>
            <a:off x="3429000" y="1091334"/>
            <a:ext cx="7772400" cy="1470025"/>
          </a:xfrm>
        </p:spPr>
        <p:txBody>
          <a:bodyPr/>
          <a:lstStyle/>
          <a:p>
            <a:r>
              <a:rPr lang="en-US" dirty="0"/>
              <a:t>Arrangements of Molecules</a:t>
            </a:r>
          </a:p>
        </p:txBody>
      </p:sp>
      <p:sp>
        <p:nvSpPr>
          <p:cNvPr id="3" name="Subtitle 2">
            <a:extLst>
              <a:ext uri="{FF2B5EF4-FFF2-40B4-BE49-F238E27FC236}">
                <a16:creationId xmlns:a16="http://schemas.microsoft.com/office/drawing/2014/main" id="{2F516F4D-FF11-4854-846E-73B8C51DF678}"/>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990DC22A-24F0-48C6-BD77-E50825BC7B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5" name="Google Shape;159;p8">
            <a:extLst>
              <a:ext uri="{FF2B5EF4-FFF2-40B4-BE49-F238E27FC236}">
                <a16:creationId xmlns:a16="http://schemas.microsoft.com/office/drawing/2014/main" id="{2BAD96B8-69D4-41D3-B62D-3B255EBC9AC4}"/>
              </a:ext>
            </a:extLst>
          </p:cNvPr>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146CCFDA-ED9B-4DAD-A248-94FD8895AD4C}"/>
              </a:ext>
            </a:extLst>
          </p:cNvPr>
          <p:cNvPicPr>
            <a:picLocks noChangeAspect="1"/>
          </p:cNvPicPr>
          <p:nvPr/>
        </p:nvPicPr>
        <p:blipFill>
          <a:blip r:embed="rId2"/>
          <a:stretch>
            <a:fillRect/>
          </a:stretch>
        </p:blipFill>
        <p:spPr>
          <a:xfrm>
            <a:off x="366265" y="3103634"/>
            <a:ext cx="17555470" cy="4344916"/>
          </a:xfrm>
          <a:prstGeom prst="rect">
            <a:avLst/>
          </a:prstGeom>
        </p:spPr>
      </p:pic>
    </p:spTree>
    <p:extLst>
      <p:ext uri="{BB962C8B-B14F-4D97-AF65-F5344CB8AC3E}">
        <p14:creationId xmlns:p14="http://schemas.microsoft.com/office/powerpoint/2010/main" val="321770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5910-6CFC-4B8D-92E5-35FF17CB5056}"/>
              </a:ext>
            </a:extLst>
          </p:cNvPr>
          <p:cNvSpPr>
            <a:spLocks noGrp="1"/>
          </p:cNvSpPr>
          <p:nvPr>
            <p:ph type="ctrTitle"/>
          </p:nvPr>
        </p:nvSpPr>
        <p:spPr>
          <a:xfrm>
            <a:off x="4572000" y="606425"/>
            <a:ext cx="7772400" cy="1470025"/>
          </a:xfrm>
        </p:spPr>
        <p:txBody>
          <a:bodyPr/>
          <a:lstStyle/>
          <a:p>
            <a:r>
              <a:rPr lang="en-IN" dirty="0"/>
              <a:t>Solubility in Water!​</a:t>
            </a:r>
            <a:endParaRPr lang="en-US" dirty="0"/>
          </a:p>
        </p:txBody>
      </p:sp>
      <p:sp>
        <p:nvSpPr>
          <p:cNvPr id="3" name="Subtitle 2">
            <a:extLst>
              <a:ext uri="{FF2B5EF4-FFF2-40B4-BE49-F238E27FC236}">
                <a16:creationId xmlns:a16="http://schemas.microsoft.com/office/drawing/2014/main" id="{11D98124-0DC6-482B-871B-4570FA83FF57}"/>
              </a:ext>
            </a:extLst>
          </p:cNvPr>
          <p:cNvSpPr>
            <a:spLocks noGrp="1"/>
          </p:cNvSpPr>
          <p:nvPr>
            <p:ph type="subTitle" idx="1"/>
          </p:nvPr>
        </p:nvSpPr>
        <p:spPr>
          <a:xfrm>
            <a:off x="1143000" y="2076450"/>
            <a:ext cx="16002000" cy="1752600"/>
          </a:xfrm>
        </p:spPr>
        <p:txBody>
          <a:bodyPr>
            <a:normAutofit fontScale="25000" lnSpcReduction="20000"/>
          </a:bodyPr>
          <a:lstStyle/>
          <a:p>
            <a:pPr marL="482600" indent="-457200" algn="l" fontAlgn="base">
              <a:buFont typeface="Wingdings" panose="05000000000000000000" pitchFamily="2" charset="2"/>
              <a:buChar char="q"/>
            </a:pPr>
            <a:r>
              <a:rPr lang="en-IN" sz="14400" dirty="0">
                <a:solidFill>
                  <a:schemeClr val="tx1"/>
                </a:solidFill>
              </a:rPr>
              <a:t>When sugar is added in water they brake the sugar crystal into very small pieces where they are not visible and so we say that the sugar is Soluble in water.</a:t>
            </a:r>
            <a:r>
              <a:rPr lang="en-US" sz="14400" dirty="0">
                <a:solidFill>
                  <a:schemeClr val="tx1"/>
                </a:solidFill>
              </a:rPr>
              <a:t>​</a:t>
            </a:r>
          </a:p>
          <a:p>
            <a:pPr marL="482600" indent="-457200" algn="l" fontAlgn="base">
              <a:buFont typeface="Wingdings" panose="05000000000000000000" pitchFamily="2" charset="2"/>
              <a:buChar char="q"/>
            </a:pPr>
            <a:r>
              <a:rPr lang="en-IN" sz="14400" dirty="0">
                <a:solidFill>
                  <a:schemeClr val="tx1"/>
                </a:solidFill>
              </a:rPr>
              <a:t>Liquids are of two types.</a:t>
            </a:r>
            <a:r>
              <a:rPr lang="en-US" sz="14400" dirty="0">
                <a:solidFill>
                  <a:schemeClr val="tx1"/>
                </a:solidFill>
              </a:rPr>
              <a:t>​</a:t>
            </a:r>
          </a:p>
          <a:p>
            <a:pPr fontAlgn="base"/>
            <a:r>
              <a:rPr lang="en-IN" dirty="0"/>
              <a:t>​</a:t>
            </a:r>
          </a:p>
          <a:p>
            <a:pPr algn="l"/>
            <a:endParaRPr lang="en-US" dirty="0"/>
          </a:p>
        </p:txBody>
      </p:sp>
      <p:sp>
        <p:nvSpPr>
          <p:cNvPr id="4" name="Slide Number Placeholder 3">
            <a:extLst>
              <a:ext uri="{FF2B5EF4-FFF2-40B4-BE49-F238E27FC236}">
                <a16:creationId xmlns:a16="http://schemas.microsoft.com/office/drawing/2014/main" id="{F437401F-9994-4A7F-A607-40AE824D7B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5" name="Google Shape;159;p8">
            <a:extLst>
              <a:ext uri="{FF2B5EF4-FFF2-40B4-BE49-F238E27FC236}">
                <a16:creationId xmlns:a16="http://schemas.microsoft.com/office/drawing/2014/main" id="{456D4968-60D1-474F-80BA-721D41DFF196}"/>
              </a:ext>
            </a:extLst>
          </p:cNvPr>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F3F8FE93-ABC8-4D25-B86C-AA02F99F73AD}"/>
              </a:ext>
            </a:extLst>
          </p:cNvPr>
          <p:cNvPicPr>
            <a:picLocks noChangeAspect="1"/>
          </p:cNvPicPr>
          <p:nvPr/>
        </p:nvPicPr>
        <p:blipFill>
          <a:blip r:embed="rId2"/>
          <a:stretch>
            <a:fillRect/>
          </a:stretch>
        </p:blipFill>
        <p:spPr>
          <a:xfrm>
            <a:off x="1527896" y="4500562"/>
            <a:ext cx="6389786" cy="4548188"/>
          </a:xfrm>
          <a:prstGeom prst="rect">
            <a:avLst/>
          </a:prstGeom>
        </p:spPr>
      </p:pic>
      <p:pic>
        <p:nvPicPr>
          <p:cNvPr id="7" name="Picture 6">
            <a:extLst>
              <a:ext uri="{FF2B5EF4-FFF2-40B4-BE49-F238E27FC236}">
                <a16:creationId xmlns:a16="http://schemas.microsoft.com/office/drawing/2014/main" id="{594C4C71-468C-4C7C-A819-AA55629C53F5}"/>
              </a:ext>
            </a:extLst>
          </p:cNvPr>
          <p:cNvPicPr>
            <a:picLocks noChangeAspect="1"/>
          </p:cNvPicPr>
          <p:nvPr/>
        </p:nvPicPr>
        <p:blipFill>
          <a:blip r:embed="rId3"/>
          <a:stretch>
            <a:fillRect/>
          </a:stretch>
        </p:blipFill>
        <p:spPr>
          <a:xfrm>
            <a:off x="10799318" y="4500562"/>
            <a:ext cx="5507482" cy="3957638"/>
          </a:xfrm>
          <a:prstGeom prst="rect">
            <a:avLst/>
          </a:prstGeom>
        </p:spPr>
      </p:pic>
    </p:spTree>
    <p:extLst>
      <p:ext uri="{BB962C8B-B14F-4D97-AF65-F5344CB8AC3E}">
        <p14:creationId xmlns:p14="http://schemas.microsoft.com/office/powerpoint/2010/main" val="49843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E1F0-C971-44EF-9C29-79423A5660C7}"/>
              </a:ext>
            </a:extLst>
          </p:cNvPr>
          <p:cNvSpPr>
            <a:spLocks noGrp="1"/>
          </p:cNvSpPr>
          <p:nvPr>
            <p:ph type="ctrTitle"/>
          </p:nvPr>
        </p:nvSpPr>
        <p:spPr>
          <a:xfrm>
            <a:off x="3179617" y="606425"/>
            <a:ext cx="9684327" cy="1470025"/>
          </a:xfrm>
        </p:spPr>
        <p:txBody>
          <a:bodyPr/>
          <a:lstStyle/>
          <a:p>
            <a:r>
              <a:rPr lang="en-IN" dirty="0"/>
              <a:t>Miscible liquid and Immiscible liquid</a:t>
            </a:r>
            <a:endParaRPr lang="en-US" dirty="0"/>
          </a:p>
        </p:txBody>
      </p:sp>
      <p:sp>
        <p:nvSpPr>
          <p:cNvPr id="3" name="Subtitle 2">
            <a:extLst>
              <a:ext uri="{FF2B5EF4-FFF2-40B4-BE49-F238E27FC236}">
                <a16:creationId xmlns:a16="http://schemas.microsoft.com/office/drawing/2014/main" id="{66EC1246-1BB3-4ED0-883B-DA3B660C5B5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A7548E51-2021-453B-89DB-A3C06C7D93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5" name="Google Shape;159;p8">
            <a:extLst>
              <a:ext uri="{FF2B5EF4-FFF2-40B4-BE49-F238E27FC236}">
                <a16:creationId xmlns:a16="http://schemas.microsoft.com/office/drawing/2014/main" id="{902F6AB4-7714-4FE1-9F0D-1A48334B17B2}"/>
              </a:ext>
            </a:extLst>
          </p:cNvPr>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B9AA79C6-68D8-4459-9236-FAE86D0E632A}"/>
              </a:ext>
            </a:extLst>
          </p:cNvPr>
          <p:cNvPicPr>
            <a:picLocks noChangeAspect="1"/>
          </p:cNvPicPr>
          <p:nvPr/>
        </p:nvPicPr>
        <p:blipFill>
          <a:blip r:embed="rId2"/>
          <a:stretch>
            <a:fillRect/>
          </a:stretch>
        </p:blipFill>
        <p:spPr>
          <a:xfrm>
            <a:off x="1584049" y="3324008"/>
            <a:ext cx="15332351" cy="5092628"/>
          </a:xfrm>
          <a:prstGeom prst="rect">
            <a:avLst/>
          </a:prstGeom>
        </p:spPr>
      </p:pic>
    </p:spTree>
    <p:extLst>
      <p:ext uri="{BB962C8B-B14F-4D97-AF65-F5344CB8AC3E}">
        <p14:creationId xmlns:p14="http://schemas.microsoft.com/office/powerpoint/2010/main" val="2356772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056D-119A-47E1-8B78-8E8CED3436D9}"/>
              </a:ext>
            </a:extLst>
          </p:cNvPr>
          <p:cNvSpPr>
            <a:spLocks noGrp="1"/>
          </p:cNvSpPr>
          <p:nvPr>
            <p:ph type="ctrTitle"/>
          </p:nvPr>
        </p:nvSpPr>
        <p:spPr>
          <a:xfrm>
            <a:off x="1766454" y="293687"/>
            <a:ext cx="7772400" cy="1470025"/>
          </a:xfrm>
        </p:spPr>
        <p:txBody>
          <a:bodyPr/>
          <a:lstStyle/>
          <a:p>
            <a:r>
              <a:rPr lang="en-US" dirty="0" err="1"/>
              <a:t>Cont</a:t>
            </a:r>
            <a:r>
              <a:rPr lang="en-US" dirty="0"/>
              <a:t>…</a:t>
            </a:r>
          </a:p>
        </p:txBody>
      </p:sp>
      <p:sp>
        <p:nvSpPr>
          <p:cNvPr id="3" name="Subtitle 2">
            <a:extLst>
              <a:ext uri="{FF2B5EF4-FFF2-40B4-BE49-F238E27FC236}">
                <a16:creationId xmlns:a16="http://schemas.microsoft.com/office/drawing/2014/main" id="{264251D4-3C70-40F2-8E9E-DB34330A6A3F}"/>
              </a:ext>
            </a:extLst>
          </p:cNvPr>
          <p:cNvSpPr>
            <a:spLocks noGrp="1"/>
          </p:cNvSpPr>
          <p:nvPr>
            <p:ph type="subTitle" idx="1"/>
          </p:nvPr>
        </p:nvSpPr>
        <p:spPr>
          <a:xfrm>
            <a:off x="914399" y="1974273"/>
            <a:ext cx="12739255" cy="5372100"/>
          </a:xfrm>
        </p:spPr>
        <p:txBody>
          <a:bodyPr>
            <a:normAutofit fontScale="25000" lnSpcReduction="20000"/>
          </a:bodyPr>
          <a:lstStyle/>
          <a:p>
            <a:pPr marL="482600" indent="-457200" algn="l" fontAlgn="base">
              <a:buFont typeface="Wingdings" panose="05000000000000000000" pitchFamily="2" charset="2"/>
              <a:buChar char="Ø"/>
            </a:pPr>
            <a:r>
              <a:rPr lang="en-IN" sz="14400" dirty="0">
                <a:solidFill>
                  <a:schemeClr val="tx1"/>
                </a:solidFill>
              </a:rPr>
              <a:t>Miscible: Things like milk, sugar, salt, honey dissolve completely in water.</a:t>
            </a:r>
            <a:r>
              <a:rPr lang="en-US" sz="14400" dirty="0">
                <a:solidFill>
                  <a:schemeClr val="tx1"/>
                </a:solidFill>
              </a:rPr>
              <a:t>​</a:t>
            </a:r>
          </a:p>
          <a:p>
            <a:pPr marL="482600" indent="-457200" algn="l" fontAlgn="base">
              <a:buFont typeface="Wingdings" panose="05000000000000000000" pitchFamily="2" charset="2"/>
              <a:buChar char="Ø"/>
            </a:pPr>
            <a:r>
              <a:rPr lang="en-IN" sz="14400" dirty="0">
                <a:solidFill>
                  <a:schemeClr val="tx1"/>
                </a:solidFill>
              </a:rPr>
              <a:t>Immiscible: Things like the sand, oil, kerosene, etc does not dissolve in water.</a:t>
            </a:r>
            <a:r>
              <a:rPr lang="en-US" sz="14400" dirty="0">
                <a:solidFill>
                  <a:schemeClr val="tx1"/>
                </a:solidFill>
              </a:rPr>
              <a:t>​</a:t>
            </a:r>
          </a:p>
          <a:p>
            <a:pPr marL="482600" indent="-457200" algn="l" fontAlgn="base">
              <a:buFont typeface="Wingdings" panose="05000000000000000000" pitchFamily="2" charset="2"/>
              <a:buChar char="Ø"/>
            </a:pPr>
            <a:r>
              <a:rPr lang="en-IN" sz="14400" dirty="0">
                <a:solidFill>
                  <a:schemeClr val="tx1"/>
                </a:solidFill>
              </a:rPr>
              <a:t>Gases like the Carbon dioxide and Oxygen dissolve completely in water.</a:t>
            </a:r>
            <a:r>
              <a:rPr lang="en-US" sz="14400" dirty="0">
                <a:solidFill>
                  <a:schemeClr val="tx1"/>
                </a:solidFill>
              </a:rPr>
              <a:t>​</a:t>
            </a:r>
          </a:p>
          <a:p>
            <a:pPr marL="482600" indent="-457200" algn="l" fontAlgn="base">
              <a:buFont typeface="Wingdings" panose="05000000000000000000" pitchFamily="2" charset="2"/>
              <a:buChar char="Ø"/>
            </a:pPr>
            <a:r>
              <a:rPr lang="en-IN" sz="14400" dirty="0">
                <a:solidFill>
                  <a:schemeClr val="tx1"/>
                </a:solidFill>
              </a:rPr>
              <a:t>But Nitrogen does not dissolve in water.</a:t>
            </a:r>
            <a:r>
              <a:rPr lang="en-US" sz="14400" dirty="0">
                <a:solidFill>
                  <a:schemeClr val="tx1"/>
                </a:solidFill>
              </a:rPr>
              <a:t>​</a:t>
            </a:r>
          </a:p>
          <a:p>
            <a:pPr marL="482600" indent="-457200" algn="l" fontAlgn="base">
              <a:buFont typeface="Wingdings" panose="05000000000000000000" pitchFamily="2" charset="2"/>
              <a:buChar char="Ø"/>
            </a:pPr>
            <a:r>
              <a:rPr lang="en-IN" sz="14400" dirty="0">
                <a:solidFill>
                  <a:schemeClr val="tx1"/>
                </a:solidFill>
              </a:rPr>
              <a:t>​</a:t>
            </a:r>
          </a:p>
          <a:p>
            <a:pPr marL="482600" indent="-457200" algn="l" fontAlgn="base">
              <a:buFont typeface="Wingdings" panose="05000000000000000000" pitchFamily="2" charset="2"/>
              <a:buChar char="Ø"/>
            </a:pPr>
            <a:r>
              <a:rPr lang="en-IN" sz="14400" dirty="0">
                <a:solidFill>
                  <a:schemeClr val="tx1"/>
                </a:solidFill>
              </a:rPr>
              <a:t>Density: The mass per unit volume of a substance is known as density.</a:t>
            </a:r>
            <a:r>
              <a:rPr lang="en-US" sz="14400" dirty="0">
                <a:solidFill>
                  <a:schemeClr val="tx1"/>
                </a:solidFill>
              </a:rPr>
              <a:t>​</a:t>
            </a:r>
          </a:p>
          <a:p>
            <a:pPr marL="482600" indent="-457200" algn="l" fontAlgn="base">
              <a:buFont typeface="Wingdings" panose="05000000000000000000" pitchFamily="2" charset="2"/>
              <a:buChar char="Ø"/>
            </a:pPr>
            <a:endParaRPr lang="en-IN" sz="14400" dirty="0">
              <a:solidFill>
                <a:schemeClr val="tx1"/>
              </a:solidFill>
            </a:endParaRPr>
          </a:p>
          <a:p>
            <a:pPr marL="25400" indent="0" algn="l" fontAlgn="base"/>
            <a:r>
              <a:rPr lang="en-IN" sz="14400" dirty="0">
                <a:solidFill>
                  <a:schemeClr val="tx1"/>
                </a:solidFill>
                <a:hlinkClick r:id="rId2"/>
              </a:rPr>
              <a:t>https://youtu.be/2dyCe1GPagE</a:t>
            </a:r>
            <a:endParaRPr lang="en-IN" sz="14400" dirty="0">
              <a:solidFill>
                <a:schemeClr val="tx1"/>
              </a:solidFill>
            </a:endParaRPr>
          </a:p>
          <a:p>
            <a:pPr marL="25400" indent="0" algn="l" fontAlgn="base"/>
            <a:r>
              <a:rPr lang="en-IN" sz="14400" dirty="0">
                <a:solidFill>
                  <a:schemeClr val="tx1"/>
                </a:solidFill>
              </a:rPr>
              <a:t>​</a:t>
            </a:r>
          </a:p>
          <a:p>
            <a:pPr marL="482600" indent="-457200" algn="l" fontAlgn="base">
              <a:buFont typeface="Wingdings" panose="05000000000000000000" pitchFamily="2" charset="2"/>
              <a:buChar char="Ø"/>
            </a:pPr>
            <a:endParaRPr lang="en-IN" sz="14400" dirty="0">
              <a:solidFill>
                <a:schemeClr val="tx1"/>
              </a:solidFill>
            </a:endParaRPr>
          </a:p>
          <a:p>
            <a:pPr marL="482600" indent="-457200" algn="l" fontAlgn="base">
              <a:buFont typeface="Wingdings" panose="05000000000000000000" pitchFamily="2" charset="2"/>
              <a:buChar char="Ø"/>
            </a:pPr>
            <a:endParaRPr lang="en-IN" sz="144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D77118BA-8474-4B8D-9B2E-430B3EC0F1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5" name="Google Shape;159;p8">
            <a:extLst>
              <a:ext uri="{FF2B5EF4-FFF2-40B4-BE49-F238E27FC236}">
                <a16:creationId xmlns:a16="http://schemas.microsoft.com/office/drawing/2014/main" id="{0D611974-F3CA-471F-8438-60D5E7FB080B}"/>
              </a:ext>
            </a:extLst>
          </p:cNvPr>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497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5604A-9065-4804-AE85-098ACEB428E1}"/>
              </a:ext>
            </a:extLst>
          </p:cNvPr>
          <p:cNvSpPr>
            <a:spLocks noGrp="1"/>
          </p:cNvSpPr>
          <p:nvPr>
            <p:ph type="ctrTitle"/>
          </p:nvPr>
        </p:nvSpPr>
        <p:spPr>
          <a:xfrm>
            <a:off x="1226127" y="2213552"/>
            <a:ext cx="4613564" cy="3667702"/>
          </a:xfrm>
        </p:spPr>
        <p:txBody>
          <a:bodyPr/>
          <a:lstStyle/>
          <a:p>
            <a:r>
              <a:rPr lang="en-US" dirty="0"/>
              <a:t>Transparency – Amount of light passing through the material.​</a:t>
            </a:r>
          </a:p>
        </p:txBody>
      </p:sp>
      <p:sp>
        <p:nvSpPr>
          <p:cNvPr id="3" name="Subtitle 2">
            <a:extLst>
              <a:ext uri="{FF2B5EF4-FFF2-40B4-BE49-F238E27FC236}">
                <a16:creationId xmlns:a16="http://schemas.microsoft.com/office/drawing/2014/main" id="{CD6D6BA6-B33E-474B-BE77-86300349FAEC}"/>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9DDA4CF8-4D43-43A3-BE72-ADCC4A3317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5" name="Google Shape;159;p8">
            <a:extLst>
              <a:ext uri="{FF2B5EF4-FFF2-40B4-BE49-F238E27FC236}">
                <a16:creationId xmlns:a16="http://schemas.microsoft.com/office/drawing/2014/main" id="{73CA6D61-1590-4265-94AB-8D9FCD1E827E}"/>
              </a:ext>
            </a:extLst>
          </p:cNvPr>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45C97669-109A-471B-8FE7-7A0F1AA385E4}"/>
              </a:ext>
            </a:extLst>
          </p:cNvPr>
          <p:cNvPicPr>
            <a:picLocks noChangeAspect="1"/>
          </p:cNvPicPr>
          <p:nvPr/>
        </p:nvPicPr>
        <p:blipFill rotWithShape="1">
          <a:blip r:embed="rId2"/>
          <a:srcRect l="2325" t="4008"/>
          <a:stretch/>
        </p:blipFill>
        <p:spPr>
          <a:xfrm>
            <a:off x="6516874" y="1084809"/>
            <a:ext cx="10544999" cy="7701168"/>
          </a:xfrm>
          <a:prstGeom prst="rect">
            <a:avLst/>
          </a:prstGeom>
        </p:spPr>
      </p:pic>
    </p:spTree>
    <p:extLst>
      <p:ext uri="{BB962C8B-B14F-4D97-AF65-F5344CB8AC3E}">
        <p14:creationId xmlns:p14="http://schemas.microsoft.com/office/powerpoint/2010/main" val="3425465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56B4-AD9D-4149-9084-036ED049C1BB}"/>
              </a:ext>
            </a:extLst>
          </p:cNvPr>
          <p:cNvSpPr>
            <a:spLocks noGrp="1"/>
          </p:cNvSpPr>
          <p:nvPr>
            <p:ph type="ctrTitle"/>
          </p:nvPr>
        </p:nvSpPr>
        <p:spPr>
          <a:xfrm>
            <a:off x="2223655" y="2171700"/>
            <a:ext cx="12593782" cy="5943600"/>
          </a:xfrm>
        </p:spPr>
        <p:txBody>
          <a:bodyPr>
            <a:normAutofit/>
          </a:bodyPr>
          <a:lstStyle/>
          <a:p>
            <a:r>
              <a:rPr lang="en-US" sz="9600" dirty="0"/>
              <a:t>T</a:t>
            </a:r>
            <a:r>
              <a:rPr lang="en-IN" sz="9600" dirty="0"/>
              <a:t>hank you!!!</a:t>
            </a:r>
            <a:endParaRPr lang="en-US" sz="9600" dirty="0"/>
          </a:p>
        </p:txBody>
      </p:sp>
      <p:sp>
        <p:nvSpPr>
          <p:cNvPr id="3" name="Subtitle 2">
            <a:extLst>
              <a:ext uri="{FF2B5EF4-FFF2-40B4-BE49-F238E27FC236}">
                <a16:creationId xmlns:a16="http://schemas.microsoft.com/office/drawing/2014/main" id="{9F266D3F-1BBD-4E91-9557-2EF9F09046CE}"/>
              </a:ext>
            </a:extLst>
          </p:cNvPr>
          <p:cNvSpPr>
            <a:spLocks noGrp="1"/>
          </p:cNvSpPr>
          <p:nvPr>
            <p:ph type="subTitle" idx="1"/>
          </p:nvPr>
        </p:nvSpPr>
        <p:spPr>
          <a:xfrm flipH="1" flipV="1">
            <a:off x="-2639291" y="5143500"/>
            <a:ext cx="1143000" cy="658091"/>
          </a:xfrm>
        </p:spPr>
        <p:txBody>
          <a:bodyPr/>
          <a:lstStyle/>
          <a:p>
            <a:endParaRPr lang="en-US" dirty="0"/>
          </a:p>
        </p:txBody>
      </p:sp>
      <p:sp>
        <p:nvSpPr>
          <p:cNvPr id="4" name="Slide Number Placeholder 3">
            <a:extLst>
              <a:ext uri="{FF2B5EF4-FFF2-40B4-BE49-F238E27FC236}">
                <a16:creationId xmlns:a16="http://schemas.microsoft.com/office/drawing/2014/main" id="{4C0CFF1D-FCFD-45FD-8C49-EF98EFEA50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5" name="Google Shape;159;p8">
            <a:extLst>
              <a:ext uri="{FF2B5EF4-FFF2-40B4-BE49-F238E27FC236}">
                <a16:creationId xmlns:a16="http://schemas.microsoft.com/office/drawing/2014/main" id="{EC1BA0AB-EDA6-4CB4-B3FC-17DF850F863B}"/>
              </a:ext>
            </a:extLst>
          </p:cNvPr>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588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98"/>
        <p:cNvGrpSpPr/>
        <p:nvPr/>
      </p:nvGrpSpPr>
      <p:grpSpPr>
        <a:xfrm>
          <a:off x="0" y="0"/>
          <a:ext cx="0" cy="0"/>
          <a:chOff x="0" y="0"/>
          <a:chExt cx="0" cy="0"/>
        </a:xfrm>
      </p:grpSpPr>
      <p:sp>
        <p:nvSpPr>
          <p:cNvPr id="99" name="Google Shape;99;p2"/>
          <p:cNvSpPr/>
          <p:nvPr/>
        </p:nvSpPr>
        <p:spPr>
          <a:xfrm>
            <a:off x="7436419" y="930402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txBox="1">
            <a:spLocks noGrp="1"/>
          </p:cNvSpPr>
          <p:nvPr>
            <p:ph type="dt" idx="10"/>
          </p:nvPr>
        </p:nvSpPr>
        <p:spPr>
          <a:xfrm>
            <a:off x="451934" y="10723417"/>
            <a:ext cx="2133600" cy="623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03" name="Google Shape;103;p2"/>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2</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4" name="TextBox 3">
            <a:extLst>
              <a:ext uri="{FF2B5EF4-FFF2-40B4-BE49-F238E27FC236}">
                <a16:creationId xmlns:a16="http://schemas.microsoft.com/office/drawing/2014/main" id="{79672A92-506C-2DC8-F5C6-A8BACECAF305}"/>
              </a:ext>
            </a:extLst>
          </p:cNvPr>
          <p:cNvSpPr txBox="1"/>
          <p:nvPr/>
        </p:nvSpPr>
        <p:spPr>
          <a:xfrm>
            <a:off x="2410692" y="1219349"/>
            <a:ext cx="12553094" cy="5632311"/>
          </a:xfrm>
          <a:prstGeom prst="rect">
            <a:avLst/>
          </a:prstGeom>
          <a:noFill/>
        </p:spPr>
        <p:txBody>
          <a:bodyPr wrap="square" rtlCol="0">
            <a:spAutoFit/>
          </a:bodyPr>
          <a:lstStyle/>
          <a:p>
            <a:endParaRPr lang="en-US" sz="3600" dirty="0"/>
          </a:p>
          <a:p>
            <a:endParaRPr lang="en-US" sz="3600" dirty="0"/>
          </a:p>
          <a:p>
            <a:endParaRPr lang="en-US" sz="3600" dirty="0"/>
          </a:p>
          <a:p>
            <a:r>
              <a:rPr lang="en-US" sz="3600" dirty="0"/>
              <a:t>Geetha woke up in the morning and went to the kitchen to prepare coffee for which she used the kettle, the coffee powder, the sugar and a filter to filter the dust. From the above content we are able to understand that , Geetha had used different things which are solids but made up of different materials, even though all are solids they are not similar, but  all are made up of matter. What is  a matter?​</a:t>
            </a:r>
            <a:endParaRPr lang="en-IN"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18"/>
        <p:cNvGrpSpPr/>
        <p:nvPr/>
      </p:nvGrpSpPr>
      <p:grpSpPr>
        <a:xfrm>
          <a:off x="0" y="0"/>
          <a:ext cx="0" cy="0"/>
          <a:chOff x="0" y="0"/>
          <a:chExt cx="0" cy="0"/>
        </a:xfrm>
      </p:grpSpPr>
      <p:sp>
        <p:nvSpPr>
          <p:cNvPr id="119" name="Google Shape;119;p4"/>
          <p:cNvSpPr/>
          <p:nvPr/>
        </p:nvSpPr>
        <p:spPr>
          <a:xfrm>
            <a:off x="7284019" y="9251434"/>
            <a:ext cx="110039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txBox="1">
            <a:spLocks noGrp="1"/>
          </p:cNvSpPr>
          <p:nvPr>
            <p:ph type="ftr" idx="11"/>
          </p:nvPr>
        </p:nvSpPr>
        <p:spPr>
          <a:xfrm>
            <a:off x="5486400" y="9639300"/>
            <a:ext cx="76200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lang="en-US" sz="1400" b="1" dirty="0">
              <a:solidFill>
                <a:schemeClr val="dk1"/>
              </a:solidFill>
              <a:latin typeface="Cambria"/>
              <a:ea typeface="Cambria"/>
              <a:cs typeface="Cambria"/>
              <a:sym typeface="Cambria"/>
            </a:endParaRPr>
          </a:p>
        </p:txBody>
      </p:sp>
      <p:sp>
        <p:nvSpPr>
          <p:cNvPr id="123" name="Google Shape;123;p4"/>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3</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24" name="Google Shape;124;p4"/>
          <p:cNvSpPr/>
          <p:nvPr/>
        </p:nvSpPr>
        <p:spPr>
          <a:xfrm>
            <a:off x="-1319716" y="-41526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21A3E33F-C12F-6A73-FA67-669D82D08486}"/>
              </a:ext>
            </a:extLst>
          </p:cNvPr>
          <p:cNvSpPr txBox="1"/>
          <p:nvPr/>
        </p:nvSpPr>
        <p:spPr>
          <a:xfrm>
            <a:off x="1779017" y="2030475"/>
            <a:ext cx="15137383" cy="5232202"/>
          </a:xfrm>
          <a:prstGeom prst="rect">
            <a:avLst/>
          </a:prstGeom>
          <a:noFill/>
        </p:spPr>
        <p:txBody>
          <a:bodyPr wrap="square">
            <a:spAutoFit/>
          </a:bodyPr>
          <a:lstStyle/>
          <a:p>
            <a:pPr fontAlgn="base"/>
            <a:r>
              <a:rPr lang="en-US" sz="4000" dirty="0"/>
              <a:t>They are used to make different kinds of things or objects they use.​</a:t>
            </a:r>
          </a:p>
          <a:p>
            <a:pPr fontAlgn="base"/>
            <a:r>
              <a:rPr lang="en-US" sz="4000" dirty="0"/>
              <a:t>Same objects can be made from different kinds of material.​</a:t>
            </a:r>
          </a:p>
          <a:p>
            <a:pPr fontAlgn="base"/>
            <a:r>
              <a:rPr lang="en-US" sz="4000" dirty="0"/>
              <a:t>​</a:t>
            </a:r>
          </a:p>
          <a:p>
            <a:pPr fontAlgn="base"/>
            <a:r>
              <a:rPr lang="en-US" sz="4000" dirty="0"/>
              <a:t>​</a:t>
            </a:r>
          </a:p>
          <a:p>
            <a:pPr fontAlgn="base"/>
            <a:r>
              <a:rPr lang="en-US" sz="4000" dirty="0"/>
              <a:t>​</a:t>
            </a:r>
          </a:p>
          <a:p>
            <a:pPr fontAlgn="base"/>
            <a:endParaRPr lang="en-US" sz="4000" dirty="0"/>
          </a:p>
          <a:p>
            <a:pPr fontAlgn="base"/>
            <a:r>
              <a:rPr lang="en-US" sz="4000" dirty="0"/>
              <a:t>Several objects can be made by combination of many materials.​</a:t>
            </a:r>
          </a:p>
          <a:p>
            <a:pPr fontAlgn="base"/>
            <a:r>
              <a:rPr lang="en-US" dirty="0"/>
              <a:t>​</a:t>
            </a: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Be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qK5nS3iLt+AqCJZLlBJKxVSMhOnFAFh54VOGkXPoOaja7jHRZD9FqRIo1GAtOwv90flSAg+2J/zyl/If404XUZ/gkH1WpsL6D8qaY4yfuj8qAESeJujjPvxUlRNArCoXSW3UvE25RyUoAt0VHbzLNHuX8R6VX1XUI7CEMyl5GB2Rg8tjrincC5RXISeINSnJ8pUhHoBk0wXOpSn57qX8Dis3VRXIzsqM1ykcUzfelkP1Y1Mtu/94/nS9p5D5Tpcj1FFc2YH/vH86ieOZfuyOPoaPaeQcp1NFcg1xfw/cuJPzqW31+7gYfagjxD7zHjaPXNNVELlZ1VFVtMvbfUdPhvrVt8My7kb1FVfEmvaV4e05r/AFa8S3hGdufvOfRR1JrQk06K+ZfG/wC09i9msPCmlLtQlftVyc59wBx/MVz2lfGXxfqUbm6ukkckno2PoFBC/wDjtK4WPruivg/4heNfEuoSCObVZkTqViCxj/x3Bri9P1vWY7wSLqt9uHTNwx/rRcdj9JKK+C9I+JHjXTXU2viC/AHYztj8s13+g/tEeLNMC/2nFBqUQ6iRQG/Arj9c0XCx9a0V5f8ADj43+D/F8iWckx0rUGwBDcsNjn0V+n54r1CmIKDRQelACZozWZ4h1q00Sy+0XCyyyOdsMEK7pJn7Ko9f0qnYL4mvyJ9Rmt9JhPK2tsBLKB6PI3y59lX8adhX6G/QTVRrSFx+8Ekn+/Ix/TOKZ/Zun/8APjAfqgNINS9mjNZ0uk6a+d1lCP8AdG0/pVd9JVObLUNRs27bLgyKP+AybhTC5s5ozXL32r61oIE+qW8ep6aD+9urRCk1uv8AfeLJ3KO5U5HXbXR2s8N1bx3FvIssUihkdTkMD0NFgTJc0ZoopDFooooAq6lGWhDqu7b1HtUYuVKLg/WrzDcCD0NYtoA1vH82wKApPqRx09eKTGjWicOuad3qpFHIB8kjL9R/Snn7UP44j9UNICwKKq7rv/pj+Rpy/am6yIPon+JoAs1WvLmKFG3MM46A0phZh88jt7Zx/KqWpRIluyqvzMQo/E4pgXNNRlt9zqQznOPQdqr+JLCDUNKmSWPdJGjSQsDgo4BwQRWkOBikYBlKnoRg0WEeXaDq1zKiibEh/wBvmumgnDAE24/A1x2mx+TeSQ9CkjL+RxXWWf3RXOjZmlHIn/PKT8KlEif885f++ahhNWFzVEjGmUf8spD+FQTXGOkLfjVls1UuAcGmBm317MqnbGF/AVy0W7WvFdhpt7umtpJT5qFzgqATjA+ldFqQOw1leCovM8dwNjPlxSP+mP600tQPT7eGK3gSCCNY4o1CoijAUDoAK+IP2mfG2p6x8Qr7TWnkS1tXaGOMHgIrEAY9yu4+pPsK+4q+Rv2rvhy0vjSXWtCj3TTQiaeH+8STnH4jP1J/DRkI+dopMXLHNdb4Zudq4IBB9Rn9K4x45Ybt4po3jkU4ZGXBB+ldR4ZXcvLAD3pDH+I5fMuOBj/gOKxYG/fE1s+IF2zYDA1iw/6w0AXUk+ccmpdQkKw+tVY+ZVFT6oMQfhQBmi6aI70ZlYHIIPIr7A/ZE+I194o0W58OatM09zpyBoJWOWMeQNp9cZGP/rV8abJZ5FhgjeSVzhUQZJNfTP7MHhHxBosVxqcNnM6XEH725gkGVcuAI1APzY2NuPY49aYj6toPSvPJj4uSdPsuiandL/FJLfxwgfQZYn8hWn4L8VvqWrXmgalZ3NhqdoAzQ3DxudvB4eMlW4IPODg8imIxvi1rg8LeI9A8Q3KNJp8YkhuiqbmhViv7wDvg4zXb6Hq+m65psWpaRf299aSjKSwOGU/l0PtXN/Erat/obuoZROwIIyOq1DN8PfCstz/aGm29xo94/Jn0u5e2JPuEIU/iKu2iMk3zM7iiuVg0XxHarttvGd3Ko6Le2cUv5lQpP51fso/E0TN9q1DSrpcfLttHiIPv85zU2L5vI2DTWqof7SPWSzU+0bH+tUNW02+1C1aCXWry0BPLWP7lvpu5NFhXF8TeItK8P2L3GrX0FspU7Fc/M59FXq34VS+FTXsnh24nvYzD519LLDAST5MTYKrz045x2zXO6loOhaKZNUTTftd5EuftE7maZiOnzuSc1nfDr4mK9/q2k6sljZ/ZGSRHklaPdvUFgcgj5coCTjk47VbWhCn72p7DRWTp+v6feQJcRyoYH+7PHIssR/4GpI/PFaoORkcis7Gqdx1FFFAwrnw7Q3U9uA4IlbaBwSCd3B6AfNya6CsLUIlGrzAhSsiLIQc4OMjJ/IdPxoY0aFk4ZeCh/wB0lv1qz3qpYhgg5YjoM9PwxVo1Iw70tJmgGgBw6Vm3zLJfW1uDkmUMQD0A5/pVyYkKfmIH1x+tZdr+88QxLjiKJ3+764Gfbr35NMRu0UUUxHl9/F5HiS+jxgeexH4nP9a3rL7grO8VReX4rnPZwjfpj+laFgfkFc3VmvQ04OlWVqtAasL0qxMGqpcdKtNVS46GgRjaof3bVX+HEfmeKbub/nnbEfmw/wAKm1Y/I1TfC+L/AErU5/8Armn/AKEacdxvY7mvIfi9g+MoF7/ZF/8AQmr16vGfjFLt8dwL6WcZx/wJ60Zmjz/xD4L8P66Cbywj83s6jaw+hHNcrD8M1sHZrC6aROoSU/1r05WB/rSptDEDjNTc0seLeIvh94kuZN1taQMo4wsma5mLwD4qWYqdN5zj71fSzxjySePyrBgVjP1/iNK5NjybR/hL4tvpUby7SBPV5G/otdevwRnkUf2nqmB3WFMZ/E5/lXs/h6ErbJnFXtXwsVFwPK/CvgPw/wCHbyJbWyR5QwzK43MT+Ney/AWMR/De1bH37m5b85nrg9wbUUx/er0P4HLt+F+kN/fErfnK9OImdrXgfwdvZPEHx+8Za1CzPaIxiDdiEOxf/Zq9P+MHieLwj8PdV1hnAnEJitlzy0r8KB+Jz+FcV+yp4dbSfAs+rTr/AKRqU5bcepVeM/idxqmI6/4oYW206X+5P/7Mv+FbVg2YF+lY3xYGPDqTf885C3/jpP8AStHSZN9pG2ewrT7Jl9tmqvSnVFGakX+lIsRqgnGUOamNV7g/IfpQDOJ+IuT4cvkSQxFoWAcD7pPGar/D/wCGljZ6K2oJrF099qEOyeZFUxsnoFYE9skk5Oab8S5duhzJnl2RPzcCvQPCUfl+GNNXp/oyH8xmrk7Iyik5anlHjXwXrnhnT21PwvY2DyQKd09gjWs4Hq6Kdkq9CQwPQ8VufBPxtqOsq+g+JLOOz1iGETL5WfJuI84Lx57Z6r2PsRXpxAIwRkeledPpken67pl5bqFew1f7OCP+eMwKFfpkof8AgIqU7rUbjyNNHo9FFFQbBWZqy4vLeT1Vl69+COPXrzWnVHWsJbJMTjy5Ac4z14/rQAW/B5wCefU/nVk1nWxYzZB4NXuakoUmgGm4NKtADJzhCw/P/wCuelZ+hLv1a9k/uIiDn1yTx+XJ5NaFx9wn0/T+gqDw/Hi3nnznzpmPTsPl+p6U0JmlRRRTEcR46j2a5by/34cfkT/jS6c3yCrfj+Pmym9Cyn9DVLTfuiueXxGq2NaGrC1WiqwtMTFaqlweDVl+lVLg8UwMXVT+7atT4ZR7dNvJv79xj8lH+NYutNtiauk+HUe3w0jf89JXb9cf0px3CWx0deHfGokfEW3Hrp6f+hvXuNeHfHL5fiFZMOp09f8A0N60exCMQTFUwQT7+tS2zAv35qsp3KOoqeIbentWZZoO2LZuSeKxLZh53TnPpWo5byTzWRFu8305pMR3uhOfIQVNrzYizuql4fLG3Xk1JrjZhp9BdTn7c7tQTj+KvQPAOraP4X+EWmX2q38VrZwQvukkbqd7ZA9TnPArgLEH7aPrWLoPgDXvF3ia6jvpLh9H0+5litTOxEMI3knYo6nJOcck9wKqIMxvE2teIPjf4/stN0+zntNDtZN1vG/XGeZ5PTA6D6CvqPRdOt9I0e10y0XbBbRLEg9gKz/B/hbSfC9h9m02AB3x5sxA3yEevt6Ctw9KpCOZ+JUH2jwpOn+0P1yv9azvBN59r8P2U2eXgRj9cc1v+MY2k8L6htGWSEyAf7vzf0rgvhhdL/Zb2eebaeSL8N2V/wDHSK1j8JhN2megxsalDdc+lVYWzipgaktMczcVWu3xE1SseKoapLstzQhN6HnfxMmaSO0tl6y3K/8AjoLf0Fev6dD9n0+2t/8AnlEifkAK+dfiRrF1F4kgubXzHbTI/NjgVNwuZGPKkfTaB7tXq2ifEjTNR0uC5W60mWVkXzRb3hkCPgErwpOQauSdkZ05K7O7JABJ4A61zLW32plkx/rtRhlH0Vt38lrNufFE2pXFtp8KlI7mQI8ixOihe+WcLnjsoOeBkV2EMMe6NkHyRg7fqeM/l/Oo2NbqWxaoooqSwqrqyeZptwo67CR9RyP5VapHUMhU9CMGgDNtWjCIw43AEAc5/CrS7z/Bge5rIsrlbNvs1wdkm7apPRvbNajHdnrkdqTGPIb2/Oj94o+7ke1VgMMN23Hep1xj5f50hjJmVwRk5HY9vwqXS08vT4VPUruP48/1rP1GRmgPljEpO1M+p4rXjXZGqDooApoTHUUUUxGB45j3aTHJ3SYfqCKxNOPyiul8Wpu0C5P93a35EVy2ltlRWFT4jSOxtRdKsL0qtF0qwp4oAHqncdDVpzVO56GgDmvEUm2Miu38Ex+X4VsBjBMe78yT/WvPvFEgVGzXpugx+VodjH0228Y/8dFVDcJbF2vDfjxuX4gaa2CA2njB9cSNXuVef/Gjwvca1pdtq2nQtNfaaWYxKMtLE2Nyj1YYBA74I71ozM80RN0QPfFPCsAcUyxkjntlkjYMuO1WVUlTxWbLQ1t3lnPNZQJE33sjNa8oPln2rLALS4xnmkM7Lw85Nsv0qXVx8gqPQFcW47cVNqytsp9BGHpoxej0zXuOmJ5em20Y7RL/ACryHwppc2p63HBGp2ghpmxwi/54FeyqoVQqjAAwKuJLFoPSig9KoRHPEs0EkLjKyKVb6EYrwzwjdPo3iu90+5JUSRCRc92jJif+SfnXu1fN/wAeZNQ0n4l2a2oVYZFNxiL/AFrRP8svy/xYYA5HPqK0h2MKy2Z6RdeKlhBCsi465bp9fSqcHjSOSQr9qgJ9N4rh/COi2viK7muNWuWWxhYJb2ccpjMvHLtj5gvYAYJwST2rt7Twv4Ztjm30bT4+MZMG8n8WyatpGacmXofFKscebGfo2abqWvRzQMuRuA7Gql14c0KRD/ocUJ/vwkxEfkcfpXmPiua8sJtQs7W4eeSED7JMACGJ7HsCMEHt0NCSFKUkXvBXhyXx54+v5X1O8sLWBhOklsfmIRtihSeh3KWzjjAr1vwd8NdM8J6S2l6NqV/FbNM0zBthYu2MnO32FYH7M+nyQ+DZL+ZopDI4gjdDncqfeOcDOWJ6ccd+tesVnKTua0oLluzDsvC+l29wlxKst3Mjbladt2G9cetbY6UtFS22bJJbC0UUUhhRRRQBUvLRJgcoGz19f8D9DVVo5olCxyqvoHjI/lxWrRQBiu1x/H9j+vmH/Cpo/NKhVdf+2aFv1P8AWtTA9KKVgKdraBWEkgJb/aOT/gPoKuUUUwCiiigBk0cc0TwyqHRwVZT3FYLeHPJctaTfJ2V+o/GuhopOKe402jAWwvI+sefoRT/s90P+WL/lW5RU8iHzGC1tdnpC/wCVRPpd9LxsCj1Zq6OijkQczObtvCdmbhbjUG+0FTkR4wmff1rpBwKKKpJITdwooopiOR8TeA9M1S4lv7Fzpt/Jy7xrmOU+rp0J9xg+9cRqXhnxLppIn0hruMf8trFvMB/4AcOPyP1r2Wik0mNM+fru4WIFZ7e8gYcES2zpz+IqhbvC02Q56/3TX0hRU8g+Y8o0IM1sot7LULlvSO0cD/vpgAPzrXh8K6vqkite7NMtu67hJMfy+UfmfpXoFFNRQrso6LpVjo9mLWxh2JnLMTlnPqT3NXqKKoQUHpRSGgArz740/D6Xxvpllc6VeRWGvaXKZbG4kUlCGGHjfHO1h+RxXoNFCdhNJqzPme58D+JreQQ6xpJikX/l5tXdFY+u5WKn8RV7T/DGuK+6LXb9FAxs+1xtj9K+iqjaCFjloY2PuoNae0MfYLueDP4Z1B1P2rUL25HdRdJ/QE06y+HGuahcBbLTbbTYpP8AWXt27zOB6hSeT+GK95REQfIir9BinUe0YKgupQ8P6Xa6Jo1rpVmCILaMIpPU+pPuTk1foorM3CiiigBaKKKAP//Z">
            <a:extLst>
              <a:ext uri="{FF2B5EF4-FFF2-40B4-BE49-F238E27FC236}">
                <a16:creationId xmlns:a16="http://schemas.microsoft.com/office/drawing/2014/main" id="{BF97AB9F-DF25-4CC3-B2E7-D2C6FB015805}"/>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g;base64,%20/9j/4AAQSkZJRgABAQEAYABgAAD/2wBDAAUDBAQEAwUEBAQFBQUGBwwIBwcHBw8LCwkMEQ8SEhEPERETFhwXExQaFRERGCEYGh0dHx8fExciJCIeJBweHx7/2wBDAQUFBQcGBw4ICA4eFBEUHh4eHh4eHh4eHh4eHh4eHh4eHh4eHh4eHh4eHh4eHh4eHh4eHh4eHh4eHh4eHh4eHh7/wAARCABmAV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psjrGhZjgVVSaW6G6I7I/7w7/jQBbZlUZZgPqaiN1AP+WmfoCaaltGvLfMfU1KI4x/DSAh+2Rf3ZT/AMANKLyLuJB9UNS7I/7i/lSGKM/wj8qNQEW5gbpIB9eKlBBGQQR7VEYVx3/OomtiDmNtp9RxRqBaoqoty0UgiuOM9Gq3TAKKoavqtvpsYMgZ3JwFWsSXxJdSf6i3RB/tcmpc0hqLZ1VFcj/amqSHBm2/7qgVKs1+33rqX/vqp9qh8h1NFc2v2r/ntJ/30aX/AEn/AJ7Sf99Gj2nkHKdHRXMNJeL0nk/76NMN9qMfS4c/Xmj2iDlOqorlo9evYv8AWokg+mK2dL1a3vtqD93KQWCE8kDGSPzFUppicWjQoornPGvjbw34Psmutc1FIMLuES8yEeuOw9zgVQjo6K+avEX7TizStF4a0cCPOBNc8k+4HAH61CfjXrl3Z+YsY8wjq87AZ+kez+tK4WPpuivhXxn8VPHF3et5PiC8s0HRbaV0H6nJrD0n4lePY7jf/wAJdrMmOge8cj8s0XHY/QaivinSPjd4/sZFzrEs47iXD5/76Brv/D/7SV7BtXXNKhuE7tFmNv6g/kKLhY+l6K4XwH8V/BnjBkg0/Uhb3jdLa5wjk+ino30Bz7V3VMQUUUUAJmjNBrndT8UImqPo+jWM2r6jGAZUiYJFBnp5kh4X6DJ9qBN2OizRWZYJrDrv1K5tomI4itUJC/8AAm6/kKleyjf/AFlxdt/23Zf5YoC5e5ozVAabaZz/AKRn1+0Sf41FJpUDfdub+I9il24/mTTDU1M0ZrEez1iDmz1sy46Je26uD7bk2kfrVVvFD6bdwWniTTzp4ncRw3kT+bau56KXwChPbcAPc0WDmOlzRmkByARyDS0hhmlFJSigCpqa5gDc4U849xikhlRLZAmAAAAB2q4wDAqwyD1FYsKsIsZ3MGZSO5wSKTGjWjfcKfVGEzR8bM+xPNSm4I+9BL+GDSAsUVXN2n/POf8A79mgXS9oZz/wDFMCzRVcTyt92Aj/AHmApsn2lwfnCj0Uf1oCxHqTrhE4L54FXYl2xqvXAArMtIh/aygndtjLc+uQP8a1aEByXj61a0gOtQSuGXZHNEQGRxnAOD0IzWRpWoW9wo3wbT/sEj+ddZ41h87wtfpjOI935EH+lef6FxisamjNI7HXRNankMy/WrcZhxxKtZ9qeBV6EL/dH5UkgLA8r/nqn50M0I/5aJ+dIFT+4v5UjIn9xfypiI5JbcdXH4VTubq3UHjcfrVmULzhQPwrOvOhp2AxNd1hoIm8mNEPqV3H9a2vhppKPap4muZ55726jZF8w/LEm7oo99orkvEv+qbNeleC4fI8KaZHjH+jqfzGf61UVqKWxmfFbxT/AMIf4KvNZQKZwBHAGGVDnufUAAnHfGK+CPGvi3VPFF7Pd311LKHcth2ySfU+p/l0GBxX3T8cfDMniv4c6jp8LYniQzx/7RVSCPqVLY98V+e2o2d1ptzLY3kbJKh7j7w9R7VbJRPp8xCiu70i6UWXVwcddwWvObJjkfWu00hWe3yqE8dlzSGZWsybrpjnPPXOaoWjEOcGreqjE7jGPxqjb9TQBoJK28c5qa8kxDz6VST/AFijmrGocQc+negClBey20wlhlZGU5DKcEV9UfstfGC8164Xwh4iuDPchf8AQ7hzlmAH3GPfgHB/D0r5FlbrivQ/2dUkg+IemaxI/lQQ3ccUbEHEkrMMJx9OfTNMR+gdFcPf+NJbGBri/n0uyhX7zzybAPzarXhzx1o2rXKWsWr6TdSuMhbW6VnA9Smc49+lMR0OtmcaNfG1bbcC3k8pvRtpwfzrkvg3qmm6l4QSSwVVmRyl4pYeYJh97eOoP1612l2u61mU8gow/SvGPCngOHUZZPEOi63qOg62HKvcW0m6OUYGBJG3ysKtK6M5NqSPae9LXDWdx8StMPl3kOgeIIx/y0iZ7OU/UfOp/StKPxLqyAfbPBesIe5glhmX/wBDB/SpsyuZHTHpTGNZlprkVxCrvp2qWzH/AJZy2x3D/vkkfrUragMfJZXrf9scfzosw5kW2NU9WFnNpl1DfQxy2zxkSpIBtZe4OazNbvfEzQqND0yxRifmfUJmAUeoVMk/TIrjPEWgXmpM03izxLcXdmnzNZQILe2wP7wBLMPqapIiUjrfhTqMupeG55GEn2aG9lhszIuGaBSNh/nj2xXXVwnw48WeHbq3u9MtJmimtGV3iaFlCxsMIRxgA7Tj6V21vc29wMwTxyj/AGWBxUyWpUGuVEtKKSlFIsKxFcxXdzGd27zW24HzEEBsD8zzW3WBq0e3WW2/8tYlYgNy2CQc+g6cihjRoWcin5QUB7hTuP4mrZrO09m24Odo6BFwg+h71odqkYhUUoUe1B6UtACj8KST7ppCQOtQXczKmFGCemRnP0HU0CIdN+fUrqTsqqoP5n/CtKsrw189tcTZDF5257nGBye/TtxWrVCK2qxedpl1D/fhdfzBry7RDjbXrRGQQeleU2kfk3ssXTZIy/kaxq9DSB01r90VoQis+z+6K0ITSQ2WFobpQtBpkkE3Ss276GtGasy9+6aBnIeJjlGFetaXH5Om2sP9yFF/ICvJ9WTzr2GH+/Kq/ma9gAwAB0FXAUinrn/IFvv+vaT/ANBNfLXiXwbpPiex23cQWcD5ZV4YH619Sa+caFqB9LaT/wBBNfPulMJLf1xVMlHhWt/CjW9McyWMiXkOeAflcfj0P6VLpul3drBsvI2tiOvmCvfWTcvvUbWdvIo8yFGOTwUBqblWPmDXwq3TjfkepNZlsy8/MBX1JqPh3RXgZpdLtX4P8OD+lYVp4Y8OmRf+JTB78ZouKx4BDhp1VWBOeldCfDut6jEq2Wl3UwI+9sIX/vo4FfT3hnw7o9vErw2ECMQOQtb95ZW8Ue5IVB65C8/nRcD5a8N/CDUrqRJdamW2iJH7pMkkfX/D86+iP2fvC+k2era5ai0ilh0ySOK18yNTs3wjfjjvk/marX4HnrXV/A5c6l4ukx/zEIl/K3j/AMaE9RM76LRdIiKmPTLRSv3SIV4+leRftPX9tpNv4YjtbS3F3NqO7eI13iNR8wDfeUnPBBBBFe2V82fFeZvG37ROj+G7f95a6WUjlx03E73/ACAAqmI+h9PaSXR7dpCS7W67ie5K1w3w7JhF3CpIxKOP+ALXoaqFUKBgAYArzjwW2zVtRhJ5Ein/AMdx/StI7GVT4kd0jVIKgjPFTA0i0P7etMJpf4fxpp6UhkFyzbOMCuE+JExg8NX0yw+eyREiMDO4+mO9dzct+7NcD8R5jHok204Ysij6lwKuJjU2OK+GfhTxMt9qHiRbHVLW0vogIls7jyXZlCBTsJBKqoIGffiteXXvEHh2KNta1iG9m3f6nU7BrOf6Rzxggn/eU/WvXPCTSP4Z095WLO0CsxPcnmrGtaXp+s6dLp+qWcV3ayrteORcj/6x96XNqNU9NGct8MPiBovjO0kGn3vmzQMUljcASxsOquBx9GHDCu3FeEXHhGPwbrjeINK3RXGj3CGfbwLmyZhuVh3KqdwPqte7KQyhhyDyKUlbYqnJtWYtZetp/pNrJjI+ZD2HYjnt0+lalUdaXNsjgDKSKeuOvH49elSaEdtgNk9SOp+X/wAdq71FUY5FVhjn1J5/+uKuBuKkoWkpCaM0APOdves7UXCwOeMY5wTj6E9T9BV8/h/OsjxCzLZTNn5ghxk4P/2I9+vpQIveHEZNFtt27cylzuAB5JPQfWtCorOIQWkMAAAjjVQB2wMVLVCCvNdTj8nxFepjA84sPx5/rXpVcD4rj8vxNKegdUb9Mf0rOrsXDcuWR+QVow1mWB+QVoxVmii0vShqRelDVRJBN3rMvj8prRm6Gsy+PBoGYFvH53ibT4+oNwh/I5/pXqteaeHF87xjZj+6Wb8lNel1cNiZFDxJx4d1I/8ATpL/AOgGvnPw/Lut0OfvKPzr6N8QjdoGoj1tZf8A0A180+GzusI/XaKchI6Bn2r61JbsepPGelZ/zbh8xNXLViMc1BZZvyPsb+uKyLFf3qkjFaV+4a0PODWXaNiQZbvSYj0DRtot0xxU+sSYi71R0Vh5KHNTa1J+4OKfQRy922bgc967X4GqwPipipG7Vxj3H2eKuGb5rkc960NL+IukeBbTW7a6jku9SnvVktLKL70imGPLMeirnPJpxBnpnxJ8X6b4J8KXWt6hIoKKVt4s/NNIR8qgfWvG/wBlfRb3VNd1bxxq6lriZ3wzd5JDlsfQBRXNP4d8bfF7xlHf6xJ5cMbDZEM+RZR/Q9W/Un2r6Z8J6DYeGtBtdG01CsFuuMn7zt3Y+5NXuI1O9eY6O32fx1qdv6gEfhI4P8xXp1eU66/2H4op2WcSofqQjj+TVpDqY1ejPQYm4FTow21Qtn3IKtqeKTKTJt3y/jTWam7vlprGgdyC8bERrzX4nXAFnBF/fuY+PYHcf5V6HqUm2E15T41uYLrxboujtMqzTs8iqTjPGwf+hGriYVXoe06FH5Oh2EWMFLaMH/vkVdpFUKoVRwBgUy4mit4WmmcJGoySayOnZHK+KrZLibWYmXKyaY6t/wB8NXS6PuOk2ZfO7yEzn12ishoXu7O5uSpDXaGNQeoDcD9DW/GoRFReigAVTIitbjqg1FS9hOoAJ8tsZGRnHFT0HkYqSzDs90yRyMMEqCP/AKxrTA+Ws7TG2QLCAWaMlMD2OKvgNjLOEHotIY4/WgY9aaXjx98n86Mo3SQqaQyQ5A9vyrNv1E09vCFDK0y5BHGByf5davNvX5vlce3BqCPbLfwEfw7mxj2x/WmI0qKKKYgrjfHEe3V7aX+/Fj8j/wDXrsq5jx4ny2U3ozKfxA/wqKnwlR3KNh90VoxdKy7BuBWpF0rKJbLC9KVulNWh6YiCY8Vlag2ENac3Q1jau+IjzQxrch8CL5vix3/55wOfzIFei1wHwwXfq+oTf3YlX8yT/Su/rSGxEtynrf8AyBb7/r3k/wDQTXzH4Zy1qm30FfUOoxNPp9xCn3pImUfUgivl3worRxeXICrJ8rD0I4IpyEjbT73NWIgPl9KaVBIpfL5FQWPvNvkHtwf5VmW+3zBzWjcjER+hrMjUrKCBikI7rQx/o60/WGzDgVDoO426/SptVA8sDrT6Ac4g3XYGf4q2dM+GY8Q+Kk8Q3lwIbFIY0Cx/6yR1LZ+gAxg896yUH+l/jXsvg9dvh62P94Fv1qoksu6Xp9npdmlpYW6QQr0VR1PqT1J9zVqiirEJXkfxgzp/iux1IcKvkyk+wYxv/wCOuD+FeuV5/wDGzSTqWi27qP8AnpbscdA6HB/AqKqG5nVXumrpU/mQKc1pLLGo+ZwPxrynw14tD+HbJ5JNs7xfvFHLbl4b8iDycCqep+O7W3lETXLvI3RE5Y/Qd/wzWnKZKokj2Tz4iOHFI0iHowryTT/FjzwCQW2pBOfmNswFXrbxZC0nl+c6v/dbg/lS5A9qjttdn2Qnmvn7xvdxahr+ow/2hb2sjulutxLkfZioHOfQLvb64r0jWPE0JtZTJMAFjL5PoOuD0PSs34CeF7LWdSv9c1zTbe9BRJofPjD7ZJGck88cLgAdqfwq5D9+Vi98M/Gup+J/Ckd7Z6dNZwwP9lP2zWH3MyKuW4jJwc/zrTvLrULyWKESRuTMqstpvnlK55w7kAccZC8Z6ivR4tB0OIYi0ewjHotuoH8qu29vb24xbwRRD0RAv8qjmRt7N9xtsuY4y0YjCgbU/u1YFJSioNgooooAwbsyaffTSrE8sTtuITrz6Dv34q7bXCXESsp3ZHPGCPYg8irs8QkU9M9ORkEe9UntSv3fOj/3fnH680mCCVeSdxFOikXhd2e3NVmjuh0vEI9HgP8AjRCsxJPnBj/0zhx/U0rDLM7FcYxjv7VHpaM9/Nc5OwIEXjgnqT/KnR2rSMC6ucdDKeB9FHFX40Ea7R+JPemA6iiimIKwPHSZ0dJMZ2TKT9DkVv0yaOOaJopUV0YYZSOCKUldWGnZnDaawKjmteLpVl/DsKMWtZWjH91uQPxoGl3SdCjfQ1jytF3Q1TSMam+xXQ/g/wDHhTWsrs/8s/8Ax4U7MLopzdDWBrrhYjzXUNpV3J/cX6tSL4Yt5SDeStIP7i8A/j1o5WwukY/wojYwajcFCFaVVViOuAc/zrt6jtoIbaBYLeJYokGFVRgCpK1SsiG7sK8V+JXhObw/rtz4gsoS+kXj+ZcbBn7LKT8xI/uMec9iTnjFe1UjKrKVYAqRggjgimxHz4g3IrRkMGGc1L5ZwK9H134dafMWn0Kf+ypicmIJvt2P+5kbf+AkfQ1yWoeGfFVgx87RvtiD/lpYzK4P/AW2t+hrNxZaaMC6VvKP06VnwIzSDHrWteQ6gBtl0TVoWP8AespP8Kr2dndmQEabqOM9rOQn+VTZjujptEiYQDPcVNqifu+eKt6Paak0CpBoWpu2Os0awr/4+Qf0rVg8H6lqDq+r3UVpCOsFqSzN9XIwPwB+tVZk3OQ8PaTcavqq21spwpzLJ2jX1Pv6CvZbWGO3t47eJcJGoVR7CoNK02y0u0FrY26wxDnA6k+pPUmrdWlYTYUUUUxCVieO9Pm1PwjqVpbPJHcGBmhePG5XXlcZ75FbdFAmrqx8Y+E57o6VfSQXCNDdzOyXDAqsDbz5ivG3QhiTjJBIHavbPBs/hXS9OS20i5tlkKgyysw8+Zu7Ox5J/Qdqp+LfgxqFv4nvvEHg3VRbw3rmabTJFUIJT95kYgj5u4OPrXPN8Pb7czanpMVvLn5pFhaIk+u6MgGt000cbjKD2PTlvLZl3C6Yj18/IrO1q70O4tmh1Ga1mQjpIQzfgeoP0rjbPwHbxJxdEA84+3H+rZq+ngf5QItPF6x6B2lkBP4HH50WQ7t9DzbxEv27TL3T4boSR+c22dWJbygMfMq8livB6ZwK+gvgVpkmn/D60mm80S3hM+JFCsE6INo4UbQDjJ69a5jSfhdqt9dx/wBrXFtpmmKQXtrKJVeUD+EkD5R685/nXr8EUcEEcEKKkUahUVRwoAwAKiclsaUabTuySiiiszoClFJSigAooooAKKKKACiiigAooooAKKKKACiiigAooooAKKKKACiiigAooooAKKKKACiiigAooooAKKKKACiiigAoNFFACUUUUAFFFFABRRRQAUUUUAFFFFABSiiigD//2Q==">
            <a:extLst>
              <a:ext uri="{FF2B5EF4-FFF2-40B4-BE49-F238E27FC236}">
                <a16:creationId xmlns:a16="http://schemas.microsoft.com/office/drawing/2014/main" id="{1EFBE94F-07AD-4418-8949-8D9868A12552}"/>
              </a:ext>
            </a:extLst>
          </p:cNvPr>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235CCAA6-58EF-4694-AEA5-6F4C2A563CB4}"/>
              </a:ext>
            </a:extLst>
          </p:cNvPr>
          <p:cNvSpPr/>
          <p:nvPr/>
        </p:nvSpPr>
        <p:spPr>
          <a:xfrm>
            <a:off x="9026820" y="4989612"/>
            <a:ext cx="234360" cy="307777"/>
          </a:xfrm>
          <a:prstGeom prst="rect">
            <a:avLst/>
          </a:prstGeom>
        </p:spPr>
        <p:txBody>
          <a:bodyPr wrap="none">
            <a:spAutoFit/>
          </a:bodyPr>
          <a:lstStyle/>
          <a:p>
            <a:r>
              <a:rPr lang="en-US" dirty="0"/>
              <a:t> </a:t>
            </a:r>
          </a:p>
        </p:txBody>
      </p:sp>
      <p:sp>
        <p:nvSpPr>
          <p:cNvPr id="9" name="AutoShape 14" descr="data:image/jpg;base64,%20/9j/4AAQSkZJRgABAQEAYABgAAD/2wBDAAUDBAQEAwUEBAQFBQUGBwwIBwcHBw8LCwkMEQ8SEhEPERETFhwXExQaFRERGCEYGh0dHx8fExciJCIeJBweHx7/2wBDAQUFBQcGBw4ICA4eFBEUHh4eHh4eHh4eHh4eHh4eHh4eHh4eHh4eHh4eHh4eHh4eHh4eHh4eHh4eHh4eHh4eHh7/wAARCABmAV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psjrGhZjgVVSaW6G6I7I/7w7/jQBbZlUZZgPqaiN1AP+WmfoCaaltGvLfMfU1KI4x/DSAh+2Rf3ZT/AMANKLyLuJB9UNS7I/7i/lSGKM/wj8qNQEW5gbpIB9eKlBBGQQR7VEYVx3/OomtiDmNtp9RxRqBaoqoty0UgiuOM9Gq3TAKKoavqtvpsYMgZ3JwFWsSXxJdSf6i3RB/tcmpc0hqLZ1VFcj/amqSHBm2/7qgVKs1+33rqX/vqp9qh8h1NFc2v2r/ntJ/30aX/AEn/AJ7Sf99Gj2nkHKdHRXMNJeL0nk/76NMN9qMfS4c/Xmj2iDlOqorlo9evYv8AWokg+mK2dL1a3vtqD93KQWCE8kDGSPzFUppicWjQoornPGvjbw34Psmutc1FIMLuES8yEeuOw9zgVQjo6K+avEX7TizStF4a0cCPOBNc8k+4HAH61CfjXrl3Z+YsY8wjq87AZ+kez+tK4WPpuivhXxn8VPHF3et5PiC8s0HRbaV0H6nJrD0n4lePY7jf/wAJdrMmOge8cj8s0XHY/QaivinSPjd4/sZFzrEs47iXD5/76Brv/D/7SV7BtXXNKhuE7tFmNv6g/kKLhY+l6K4XwH8V/BnjBkg0/Uhb3jdLa5wjk+ino30Bz7V3VMQUUUUAJmjNBrndT8UImqPo+jWM2r6jGAZUiYJFBnp5kh4X6DJ9qBN2OizRWZYJrDrv1K5tomI4itUJC/8AAm6/kKleyjf/AFlxdt/23Zf5YoC5e5ozVAabaZz/AKRn1+0Sf41FJpUDfdub+I9il24/mTTDU1M0ZrEez1iDmz1sy46Je26uD7bk2kfrVVvFD6bdwWniTTzp4ncRw3kT+bau56KXwChPbcAPc0WDmOlzRmkByARyDS0hhmlFJSigCpqa5gDc4U849xikhlRLZAmAAAAB2q4wDAqwyD1FYsKsIsZ3MGZSO5wSKTGjWjfcKfVGEzR8bM+xPNSm4I+9BL+GDSAsUVXN2n/POf8A79mgXS9oZz/wDFMCzRVcTyt92Aj/AHmApsn2lwfnCj0Uf1oCxHqTrhE4L54FXYl2xqvXAArMtIh/aygndtjLc+uQP8a1aEByXj61a0gOtQSuGXZHNEQGRxnAOD0IzWRpWoW9wo3wbT/sEj+ddZ41h87wtfpjOI935EH+lef6FxisamjNI7HXRNankMy/WrcZhxxKtZ9qeBV6EL/dH5UkgLA8r/nqn50M0I/5aJ+dIFT+4v5UjIn9xfypiI5JbcdXH4VTubq3UHjcfrVmULzhQPwrOvOhp2AxNd1hoIm8mNEPqV3H9a2vhppKPap4muZ55726jZF8w/LEm7oo99orkvEv+qbNeleC4fI8KaZHjH+jqfzGf61UVqKWxmfFbxT/AMIf4KvNZQKZwBHAGGVDnufUAAnHfGK+CPGvi3VPFF7Pd311LKHcth2ySfU+p/l0GBxX3T8cfDMniv4c6jp8LYniQzx/7RVSCPqVLY98V+e2o2d1ptzLY3kbJKh7j7w9R7VbJRPp8xCiu70i6UWXVwcddwWvObJjkfWu00hWe3yqE8dlzSGZWsybrpjnPPXOaoWjEOcGreqjE7jGPxqjb9TQBoJK28c5qa8kxDz6VST/AFijmrGocQc+negClBey20wlhlZGU5DKcEV9UfstfGC8164Xwh4iuDPchf8AQ7hzlmAH3GPfgHB/D0r5FlbrivQ/2dUkg+IemaxI/lQQ3ccUbEHEkrMMJx9OfTNMR+gdFcPf+NJbGBri/n0uyhX7zzybAPzarXhzx1o2rXKWsWr6TdSuMhbW6VnA9Smc49+lMR0OtmcaNfG1bbcC3k8pvRtpwfzrkvg3qmm6l4QSSwVVmRyl4pYeYJh97eOoP1612l2u61mU8gow/SvGPCngOHUZZPEOi63qOg62HKvcW0m6OUYGBJG3ysKtK6M5NqSPae9LXDWdx8StMPl3kOgeIIx/y0iZ7OU/UfOp/StKPxLqyAfbPBesIe5glhmX/wBDB/SpsyuZHTHpTGNZlprkVxCrvp2qWzH/AJZy2x3D/vkkfrUragMfJZXrf9scfzosw5kW2NU9WFnNpl1DfQxy2zxkSpIBtZe4OazNbvfEzQqND0yxRifmfUJmAUeoVMk/TIrjPEWgXmpM03izxLcXdmnzNZQILe2wP7wBLMPqapIiUjrfhTqMupeG55GEn2aG9lhszIuGaBSNh/nj2xXXVwnw48WeHbq3u9MtJmimtGV3iaFlCxsMIRxgA7Tj6V21vc29wMwTxyj/AGWBxUyWpUGuVEtKKSlFIsKxFcxXdzGd27zW24HzEEBsD8zzW3WBq0e3WW2/8tYlYgNy2CQc+g6cihjRoWcin5QUB7hTuP4mrZrO09m24Odo6BFwg+h71odqkYhUUoUe1B6UtACj8KST7ppCQOtQXczKmFGCemRnP0HU0CIdN+fUrqTsqqoP5n/CtKsrw189tcTZDF5257nGBye/TtxWrVCK2qxedpl1D/fhdfzBry7RDjbXrRGQQeleU2kfk3ssXTZIy/kaxq9DSB01r90VoQis+z+6K0ITSQ2WFobpQtBpkkE3Ss276GtGasy9+6aBnIeJjlGFetaXH5Om2sP9yFF/ICvJ9WTzr2GH+/Kq/ma9gAwAB0FXAUinrn/IFvv+vaT/ANBNfLXiXwbpPiex23cQWcD5ZV4YH619Sa+caFqB9LaT/wBBNfPulMJLf1xVMlHhWt/CjW9McyWMiXkOeAflcfj0P6VLpul3drBsvI2tiOvmCvfWTcvvUbWdvIo8yFGOTwUBqblWPmDXwq3TjfkepNZlsy8/MBX1JqPh3RXgZpdLtX4P8OD+lYVp4Y8OmRf+JTB78ZouKx4BDhp1VWBOeldCfDut6jEq2Wl3UwI+9sIX/vo4FfT3hnw7o9vErw2ECMQOQtb95ZW8Ue5IVB65C8/nRcD5a8N/CDUrqRJdamW2iJH7pMkkfX/D86+iP2fvC+k2era5ai0ilh0ySOK18yNTs3wjfjjvk/marX4HnrXV/A5c6l4ukx/zEIl/K3j/AMaE9RM76LRdIiKmPTLRSv3SIV4+leRftPX9tpNv4YjtbS3F3NqO7eI13iNR8wDfeUnPBBBBFe2V82fFeZvG37ROj+G7f95a6WUjlx03E73/ACAAqmI+h9PaSXR7dpCS7W67ie5K1w3w7JhF3CpIxKOP+ALXoaqFUKBgAYArzjwW2zVtRhJ5Ein/AMdx/StI7GVT4kd0jVIKgjPFTA0i0P7etMJpf4fxpp6UhkFyzbOMCuE+JExg8NX0yw+eyREiMDO4+mO9dzct+7NcD8R5jHok204Ysij6lwKuJjU2OK+GfhTxMt9qHiRbHVLW0vogIls7jyXZlCBTsJBKqoIGffiteXXvEHh2KNta1iG9m3f6nU7BrOf6Rzxggn/eU/WvXPCTSP4Z095WLO0CsxPcnmrGtaXp+s6dLp+qWcV3ayrteORcj/6x96XNqNU9NGct8MPiBovjO0kGn3vmzQMUljcASxsOquBx9GHDCu3FeEXHhGPwbrjeINK3RXGj3CGfbwLmyZhuVh3KqdwPqte7KQyhhyDyKUlbYqnJtWYtZetp/pNrJjI+ZD2HYjnt0+lalUdaXNsjgDKSKeuOvH49elSaEdtgNk9SOp+X/wAdq71FUY5FVhjn1J5/+uKuBuKkoWkpCaM0APOdves7UXCwOeMY5wTj6E9T9BV8/h/OsjxCzLZTNn5ghxk4P/2I9+vpQIveHEZNFtt27cylzuAB5JPQfWtCorOIQWkMAAAjjVQB2wMVLVCCvNdTj8nxFepjA84sPx5/rXpVcD4rj8vxNKegdUb9Mf0rOrsXDcuWR+QVow1mWB+QVoxVmii0vShqRelDVRJBN3rMvj8prRm6Gsy+PBoGYFvH53ibT4+oNwh/I5/pXqteaeHF87xjZj+6Wb8lNel1cNiZFDxJx4d1I/8ATpL/AOgGvnPw/Lut0OfvKPzr6N8QjdoGoj1tZf8A0A180+GzusI/XaKchI6Bn2r61JbsepPGelZ/zbh8xNXLViMc1BZZvyPsb+uKyLFf3qkjFaV+4a0PODWXaNiQZbvSYj0DRtot0xxU+sSYi71R0Vh5KHNTa1J+4OKfQRy922bgc967X4GqwPipipG7Vxj3H2eKuGb5rkc960NL+IukeBbTW7a6jku9SnvVktLKL70imGPLMeirnPJpxBnpnxJ8X6b4J8KXWt6hIoKKVt4s/NNIR8qgfWvG/wBlfRb3VNd1bxxq6lriZ3wzd5JDlsfQBRXNP4d8bfF7xlHf6xJ5cMbDZEM+RZR/Q9W/Un2r6Z8J6DYeGtBtdG01CsFuuMn7zt3Y+5NXuI1O9eY6O32fx1qdv6gEfhI4P8xXp1eU66/2H4op2WcSofqQjj+TVpDqY1ejPQYm4FTow21Qtn3IKtqeKTKTJt3y/jTWam7vlprGgdyC8bERrzX4nXAFnBF/fuY+PYHcf5V6HqUm2E15T41uYLrxboujtMqzTs8iqTjPGwf+hGriYVXoe06FH5Oh2EWMFLaMH/vkVdpFUKoVRwBgUy4mit4WmmcJGoySayOnZHK+KrZLibWYmXKyaY6t/wB8NXS6PuOk2ZfO7yEzn12ishoXu7O5uSpDXaGNQeoDcD9DW/GoRFReigAVTIitbjqg1FS9hOoAJ8tsZGRnHFT0HkYqSzDs90yRyMMEqCP/AKxrTA+Ws7TG2QLCAWaMlMD2OKvgNjLOEHotIY4/WgY9aaXjx98n86Mo3SQqaQyQ5A9vyrNv1E09vCFDK0y5BHGByf5davNvX5vlce3BqCPbLfwEfw7mxj2x/WmI0qKKKYgrjfHEe3V7aX+/Fj8j/wDXrsq5jx4ny2U3ozKfxA/wqKnwlR3KNh90VoxdKy7BuBWpF0rKJbLC9KVulNWh6YiCY8Vlag2ENac3Q1jau+IjzQxrch8CL5vix3/55wOfzIFei1wHwwXfq+oTf3YlX8yT/Su/rSGxEtynrf8AyBb7/r3k/wDQTXzH4Zy1qm30FfUOoxNPp9xCn3pImUfUgivl3worRxeXICrJ8rD0I4IpyEjbT73NWIgPl9KaVBIpfL5FQWPvNvkHtwf5VmW+3zBzWjcjER+hrMjUrKCBikI7rQx/o60/WGzDgVDoO426/SptVA8sDrT6Ac4g3XYGf4q2dM+GY8Q+Kk8Q3lwIbFIY0Cx/6yR1LZ+gAxg896yUH+l/jXsvg9dvh62P94Fv1qoksu6Xp9npdmlpYW6QQr0VR1PqT1J9zVqiirEJXkfxgzp/iux1IcKvkyk+wYxv/wCOuD+FeuV5/wDGzSTqWi27qP8AnpbscdA6HB/AqKqG5nVXumrpU/mQKc1pLLGo+ZwPxrynw14tD+HbJ5JNs7xfvFHLbl4b8iDycCqep+O7W3lETXLvI3RE5Y/Qd/wzWnKZKokj2Tz4iOHFI0iHowryTT/FjzwCQW2pBOfmNswFXrbxZC0nl+c6v/dbg/lS5A9qjttdn2Qnmvn7xvdxahr+ow/2hb2sjulutxLkfZioHOfQLvb64r0jWPE0JtZTJMAFjL5PoOuD0PSs34CeF7LWdSv9c1zTbe9BRJofPjD7ZJGck88cLgAdqfwq5D9+Vi98M/Gup+J/Ckd7Z6dNZwwP9lP2zWH3MyKuW4jJwc/zrTvLrULyWKESRuTMqstpvnlK55w7kAccZC8Z6ivR4tB0OIYi0ewjHotuoH8qu29vb24xbwRRD0RAv8qjmRt7N9xtsuY4y0YjCgbU/u1YFJSioNgooooAwbsyaffTSrE8sTtuITrz6Dv34q7bXCXESsp3ZHPGCPYg8irs8QkU9M9ORkEe9UntSv3fOj/3fnH680mCCVeSdxFOikXhd2e3NVmjuh0vEI9HgP8AjRCsxJPnBj/0zhx/U0rDLM7FcYxjv7VHpaM9/Nc5OwIEXjgnqT/KnR2rSMC6ucdDKeB9FHFX40Ea7R+JPemA6iiimIKwPHSZ0dJMZ2TKT9DkVv0yaOOaJopUV0YYZSOCKUldWGnZnDaawKjmteLpVl/DsKMWtZWjH91uQPxoGl3SdCjfQ1jytF3Q1TSMam+xXQ/g/wDHhTWsrs/8s/8Ax4U7MLopzdDWBrrhYjzXUNpV3J/cX6tSL4Yt5SDeStIP7i8A/j1o5WwukY/wojYwajcFCFaVVViOuAc/zrt6jtoIbaBYLeJYokGFVRgCpK1SsiG7sK8V+JXhObw/rtz4gsoS+kXj+ZcbBn7LKT8xI/uMec9iTnjFe1UjKrKVYAqRggjgimxHz4g3IrRkMGGc1L5ZwK9H134dafMWn0Kf+ypicmIJvt2P+5kbf+AkfQ1yWoeGfFVgx87RvtiD/lpYzK4P/AW2t+hrNxZaaMC6VvKP06VnwIzSDHrWteQ6gBtl0TVoWP8AespP8Kr2dndmQEabqOM9rOQn+VTZjujptEiYQDPcVNqifu+eKt6Paak0CpBoWpu2Os0awr/4+Qf0rVg8H6lqDq+r3UVpCOsFqSzN9XIwPwB+tVZk3OQ8PaTcavqq21spwpzLJ2jX1Pv6CvZbWGO3t47eJcJGoVR7CoNK02y0u0FrY26wxDnA6k+pPUmrdWlYTYUUUUxCVieO9Pm1PwjqVpbPJHcGBmhePG5XXlcZ75FbdFAmrqx8Y+E57o6VfSQXCNDdzOyXDAqsDbz5ivG3QhiTjJBIHavbPBs/hXS9OS20i5tlkKgyysw8+Zu7Ox5J/Qdqp+LfgxqFv4nvvEHg3VRbw3rmabTJFUIJT95kYgj5u4OPrXPN8Pb7czanpMVvLn5pFhaIk+u6MgGt000cbjKD2PTlvLZl3C6Yj18/IrO1q70O4tmh1Ga1mQjpIQzfgeoP0rjbPwHbxJxdEA84+3H+rZq+ngf5QItPF6x6B2lkBP4HH50WQ7t9DzbxEv27TL3T4boSR+c22dWJbygMfMq8livB6ZwK+gvgVpkmn/D60mm80S3hM+JFCsE6INo4UbQDjJ69a5jSfhdqt9dx/wBrXFtpmmKQXtrKJVeUD+EkD5R685/nXr8EUcEEcEKKkUahUVRwoAwAKiclsaUabTuySiiiszoClFJSigAooooAKKKKACiiigAooooAKKKKACiiigAooooAKKKKACiiigAooooAKKKKACiiigAooooAKKKKACiiigAoNFFACUUUUAFFFFABRRRQAUUUUAFFFFABSiiigD//2Q==">
            <a:extLst>
              <a:ext uri="{FF2B5EF4-FFF2-40B4-BE49-F238E27FC236}">
                <a16:creationId xmlns:a16="http://schemas.microsoft.com/office/drawing/2014/main" id="{18C3C363-773E-4912-840D-40C2BC6E07A7}"/>
              </a:ext>
            </a:extLst>
          </p:cNvPr>
          <p:cNvSpPr>
            <a:spLocks noChangeAspect="1" noChangeArrowheads="1"/>
          </p:cNvSpPr>
          <p:nvPr/>
        </p:nvSpPr>
        <p:spPr bwMode="auto">
          <a:xfrm>
            <a:off x="9296400" y="5295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data:image/jpg;base64,%20/9j/4AAQSkZJRgABAQEAYABgAAD/2wBDAAUDBAQEAwUEBAQFBQUGBwwIBwcHBw8LCwkMEQ8SEhEPERETFhwXExQaFRERGCEYGh0dHx8fExciJCIeJBweHx7/2wBDAQUFBQcGBw4ICA4eFBEUHh4eHh4eHh4eHh4eHh4eHh4eHh4eHh4eHh4eHh4eHh4eHh4eHh4eHh4eHh4eHh4eHh7/wAARCABmAV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psjrGhZjgVVSaW6G6I7I/7w7/jQBbZlUZZgPqaiN1AP+WmfoCaaltGvLfMfU1KI4x/DSAh+2Rf3ZT/AMANKLyLuJB9UNS7I/7i/lSGKM/wj8qNQEW5gbpIB9eKlBBGQQR7VEYVx3/OomtiDmNtp9RxRqBaoqoty0UgiuOM9Gq3TAKKoavqtvpsYMgZ3JwFWsSXxJdSf6i3RB/tcmpc0hqLZ1VFcj/amqSHBm2/7qgVKs1+33rqX/vqp9qh8h1NFc2v2r/ntJ/30aX/AEn/AJ7Sf99Gj2nkHKdHRXMNJeL0nk/76NMN9qMfS4c/Xmj2iDlOqorlo9evYv8AWokg+mK2dL1a3vtqD93KQWCE8kDGSPzFUppicWjQoornPGvjbw34Psmutc1FIMLuES8yEeuOw9zgVQjo6K+avEX7TizStF4a0cCPOBNc8k+4HAH61CfjXrl3Z+YsY8wjq87AZ+kez+tK4WPpuivhXxn8VPHF3et5PiC8s0HRbaV0H6nJrD0n4lePY7jf/wAJdrMmOge8cj8s0XHY/QaivinSPjd4/sZFzrEs47iXD5/76Brv/D/7SV7BtXXNKhuE7tFmNv6g/kKLhY+l6K4XwH8V/BnjBkg0/Uhb3jdLa5wjk+ino30Bz7V3VMQUUUUAJmjNBrndT8UImqPo+jWM2r6jGAZUiYJFBnp5kh4X6DJ9qBN2OizRWZYJrDrv1K5tomI4itUJC/8AAm6/kKleyjf/AFlxdt/23Zf5YoC5e5ozVAabaZz/AKRn1+0Sf41FJpUDfdub+I9il24/mTTDU1M0ZrEez1iDmz1sy46Je26uD7bk2kfrVVvFD6bdwWniTTzp4ncRw3kT+bau56KXwChPbcAPc0WDmOlzRmkByARyDS0hhmlFJSigCpqa5gDc4U849xikhlRLZAmAAAAB2q4wDAqwyD1FYsKsIsZ3MGZSO5wSKTGjWjfcKfVGEzR8bM+xPNSm4I+9BL+GDSAsUVXN2n/POf8A79mgXS9oZz/wDFMCzRVcTyt92Aj/AHmApsn2lwfnCj0Uf1oCxHqTrhE4L54FXYl2xqvXAArMtIh/aygndtjLc+uQP8a1aEByXj61a0gOtQSuGXZHNEQGRxnAOD0IzWRpWoW9wo3wbT/sEj+ddZ41h87wtfpjOI935EH+lef6FxisamjNI7HXRNankMy/WrcZhxxKtZ9qeBV6EL/dH5UkgLA8r/nqn50M0I/5aJ+dIFT+4v5UjIn9xfypiI5JbcdXH4VTubq3UHjcfrVmULzhQPwrOvOhp2AxNd1hoIm8mNEPqV3H9a2vhppKPap4muZ55726jZF8w/LEm7oo99orkvEv+qbNeleC4fI8KaZHjH+jqfzGf61UVqKWxmfFbxT/AMIf4KvNZQKZwBHAGGVDnufUAAnHfGK+CPGvi3VPFF7Pd311LKHcth2ySfU+p/l0GBxX3T8cfDMniv4c6jp8LYniQzx/7RVSCPqVLY98V+e2o2d1ptzLY3kbJKh7j7w9R7VbJRPp8xCiu70i6UWXVwcddwWvObJjkfWu00hWe3yqE8dlzSGZWsybrpjnPPXOaoWjEOcGreqjE7jGPxqjb9TQBoJK28c5qa8kxDz6VST/AFijmrGocQc+negClBey20wlhlZGU5DKcEV9UfstfGC8164Xwh4iuDPchf8AQ7hzlmAH3GPfgHB/D0r5FlbrivQ/2dUkg+IemaxI/lQQ3ccUbEHEkrMMJx9OfTNMR+gdFcPf+NJbGBri/n0uyhX7zzybAPzarXhzx1o2rXKWsWr6TdSuMhbW6VnA9Smc49+lMR0OtmcaNfG1bbcC3k8pvRtpwfzrkvg3qmm6l4QSSwVVmRyl4pYeYJh97eOoP1612l2u61mU8gow/SvGPCngOHUZZPEOi63qOg62HKvcW0m6OUYGBJG3ysKtK6M5NqSPae9LXDWdx8StMPl3kOgeIIx/y0iZ7OU/UfOp/StKPxLqyAfbPBesIe5glhmX/wBDB/SpsyuZHTHpTGNZlprkVxCrvp2qWzH/AJZy2x3D/vkkfrUragMfJZXrf9scfzosw5kW2NU9WFnNpl1DfQxy2zxkSpIBtZe4OazNbvfEzQqND0yxRifmfUJmAUeoVMk/TIrjPEWgXmpM03izxLcXdmnzNZQILe2wP7wBLMPqapIiUjrfhTqMupeG55GEn2aG9lhszIuGaBSNh/nj2xXXVwnw48WeHbq3u9MtJmimtGV3iaFlCxsMIRxgA7Tj6V21vc29wMwTxyj/AGWBxUyWpUGuVEtKKSlFIsKxFcxXdzGd27zW24HzEEBsD8zzW3WBq0e3WW2/8tYlYgNy2CQc+g6cihjRoWcin5QUB7hTuP4mrZrO09m24Odo6BFwg+h71odqkYhUUoUe1B6UtACj8KST7ppCQOtQXczKmFGCemRnP0HU0CIdN+fUrqTsqqoP5n/CtKsrw189tcTZDF5257nGBye/TtxWrVCK2qxedpl1D/fhdfzBry7RDjbXrRGQQeleU2kfk3ssXTZIy/kaxq9DSB01r90VoQis+z+6K0ITSQ2WFobpQtBpkkE3Ss276GtGasy9+6aBnIeJjlGFetaXH5Om2sP9yFF/ICvJ9WTzr2GH+/Kq/ma9gAwAB0FXAUinrn/IFvv+vaT/ANBNfLXiXwbpPiex23cQWcD5ZV4YH619Sa+caFqB9LaT/wBBNfPulMJLf1xVMlHhWt/CjW9McyWMiXkOeAflcfj0P6VLpul3drBsvI2tiOvmCvfWTcvvUbWdvIo8yFGOTwUBqblWPmDXwq3TjfkepNZlsy8/MBX1JqPh3RXgZpdLtX4P8OD+lYVp4Y8OmRf+JTB78ZouKx4BDhp1VWBOeldCfDut6jEq2Wl3UwI+9sIX/vo4FfT3hnw7o9vErw2ECMQOQtb95ZW8Ue5IVB65C8/nRcD5a8N/CDUrqRJdamW2iJH7pMkkfX/D86+iP2fvC+k2era5ai0ilh0ySOK18yNTs3wjfjjvk/marX4HnrXV/A5c6l4ukx/zEIl/K3j/AMaE9RM76LRdIiKmPTLRSv3SIV4+leRftPX9tpNv4YjtbS3F3NqO7eI13iNR8wDfeUnPBBBBFe2V82fFeZvG37ROj+G7f95a6WUjlx03E73/ACAAqmI+h9PaSXR7dpCS7W67ie5K1w3w7JhF3CpIxKOP+ALXoaqFUKBgAYArzjwW2zVtRhJ5Ein/AMdx/StI7GVT4kd0jVIKgjPFTA0i0P7etMJpf4fxpp6UhkFyzbOMCuE+JExg8NX0yw+eyREiMDO4+mO9dzct+7NcD8R5jHok204Ysij6lwKuJjU2OK+GfhTxMt9qHiRbHVLW0vogIls7jyXZlCBTsJBKqoIGffiteXXvEHh2KNta1iG9m3f6nU7BrOf6Rzxggn/eU/WvXPCTSP4Z095WLO0CsxPcnmrGtaXp+s6dLp+qWcV3ayrteORcj/6x96XNqNU9NGct8MPiBovjO0kGn3vmzQMUljcASxsOquBx9GHDCu3FeEXHhGPwbrjeINK3RXGj3CGfbwLmyZhuVh3KqdwPqte7KQyhhyDyKUlbYqnJtWYtZetp/pNrJjI+ZD2HYjnt0+lalUdaXNsjgDKSKeuOvH49elSaEdtgNk9SOp+X/wAdq71FUY5FVhjn1J5/+uKuBuKkoWkpCaM0APOdves7UXCwOeMY5wTj6E9T9BV8/h/OsjxCzLZTNn5ghxk4P/2I9+vpQIveHEZNFtt27cylzuAB5JPQfWtCorOIQWkMAAAjjVQB2wMVLVCCvNdTj8nxFepjA84sPx5/rXpVcD4rj8vxNKegdUb9Mf0rOrsXDcuWR+QVow1mWB+QVoxVmii0vShqRelDVRJBN3rMvj8prRm6Gsy+PBoGYFvH53ibT4+oNwh/I5/pXqteaeHF87xjZj+6Wb8lNel1cNiZFDxJx4d1I/8ATpL/AOgGvnPw/Lut0OfvKPzr6N8QjdoGoj1tZf8A0A180+GzusI/XaKchI6Bn2r61JbsepPGelZ/zbh8xNXLViMc1BZZvyPsb+uKyLFf3qkjFaV+4a0PODWXaNiQZbvSYj0DRtot0xxU+sSYi71R0Vh5KHNTa1J+4OKfQRy922bgc967X4GqwPipipG7Vxj3H2eKuGb5rkc960NL+IukeBbTW7a6jku9SnvVktLKL70imGPLMeirnPJpxBnpnxJ8X6b4J8KXWt6hIoKKVt4s/NNIR8qgfWvG/wBlfRb3VNd1bxxq6lriZ3wzd5JDlsfQBRXNP4d8bfF7xlHf6xJ5cMbDZEM+RZR/Q9W/Un2r6Z8J6DYeGtBtdG01CsFuuMn7zt3Y+5NXuI1O9eY6O32fx1qdv6gEfhI4P8xXp1eU66/2H4op2WcSofqQjj+TVpDqY1ejPQYm4FTow21Qtn3IKtqeKTKTJt3y/jTWam7vlprGgdyC8bERrzX4nXAFnBF/fuY+PYHcf5V6HqUm2E15T41uYLrxboujtMqzTs8iqTjPGwf+hGriYVXoe06FH5Oh2EWMFLaMH/vkVdpFUKoVRwBgUy4mit4WmmcJGoySayOnZHK+KrZLibWYmXKyaY6t/wB8NXS6PuOk2ZfO7yEzn12ishoXu7O5uSpDXaGNQeoDcD9DW/GoRFReigAVTIitbjqg1FS9hOoAJ8tsZGRnHFT0HkYqSzDs90yRyMMEqCP/AKxrTA+Ws7TG2QLCAWaMlMD2OKvgNjLOEHotIY4/WgY9aaXjx98n86Mo3SQqaQyQ5A9vyrNv1E09vCFDK0y5BHGByf5davNvX5vlce3BqCPbLfwEfw7mxj2x/WmI0qKKKYgrjfHEe3V7aX+/Fj8j/wDXrsq5jx4ny2U3ozKfxA/wqKnwlR3KNh90VoxdKy7BuBWpF0rKJbLC9KVulNWh6YiCY8Vlag2ENac3Q1jau+IjzQxrch8CL5vix3/55wOfzIFei1wHwwXfq+oTf3YlX8yT/Su/rSGxEtynrf8AyBb7/r3k/wDQTXzH4Zy1qm30FfUOoxNPp9xCn3pImUfUgivl3worRxeXICrJ8rD0I4IpyEjbT73NWIgPl9KaVBIpfL5FQWPvNvkHtwf5VmW+3zBzWjcjER+hrMjUrKCBikI7rQx/o60/WGzDgVDoO426/SptVA8sDrT6Ac4g3XYGf4q2dM+GY8Q+Kk8Q3lwIbFIY0Cx/6yR1LZ+gAxg896yUH+l/jXsvg9dvh62P94Fv1qoksu6Xp9npdmlpYW6QQr0VR1PqT1J9zVqiirEJXkfxgzp/iux1IcKvkyk+wYxv/wCOuD+FeuV5/wDGzSTqWi27qP8AnpbscdA6HB/AqKqG5nVXumrpU/mQKc1pLLGo+ZwPxrynw14tD+HbJ5JNs7xfvFHLbl4b8iDycCqep+O7W3lETXLvI3RE5Y/Qd/wzWnKZKokj2Tz4iOHFI0iHowryTT/FjzwCQW2pBOfmNswFXrbxZC0nl+c6v/dbg/lS5A9qjttdn2Qnmvn7xvdxahr+ow/2hb2sjulutxLkfZioHOfQLvb64r0jWPE0JtZTJMAFjL5PoOuD0PSs34CeF7LWdSv9c1zTbe9BRJofPjD7ZJGck88cLgAdqfwq5D9+Vi98M/Gup+J/Ckd7Z6dNZwwP9lP2zWH3MyKuW4jJwc/zrTvLrULyWKESRuTMqstpvnlK55w7kAccZC8Z6ivR4tB0OIYi0ewjHotuoH8qu29vb24xbwRRD0RAv8qjmRt7N9xtsuY4y0YjCgbU/u1YFJSioNgooooAwbsyaffTSrE8sTtuITrz6Dv34q7bXCXESsp3ZHPGCPYg8irs8QkU9M9ORkEe9UntSv3fOj/3fnH680mCCVeSdxFOikXhd2e3NVmjuh0vEI9HgP8AjRCsxJPnBj/0zhx/U0rDLM7FcYxjv7VHpaM9/Nc5OwIEXjgnqT/KnR2rSMC6ucdDKeB9FHFX40Ea7R+JPemA6iiimIKwPHSZ0dJMZ2TKT9DkVv0yaOOaJopUV0YYZSOCKUldWGnZnDaawKjmteLpVl/DsKMWtZWjH91uQPxoGl3SdCjfQ1jytF3Q1TSMam+xXQ/g/wDHhTWsrs/8s/8Ax4U7MLopzdDWBrrhYjzXUNpV3J/cX6tSL4Yt5SDeStIP7i8A/j1o5WwukY/wojYwajcFCFaVVViOuAc/zrt6jtoIbaBYLeJYokGFVRgCpK1SsiG7sK8V+JXhObw/rtz4gsoS+kXj+ZcbBn7LKT8xI/uMec9iTnjFe1UjKrKVYAqRggjgimxHz4g3IrRkMGGc1L5ZwK9H134dafMWn0Kf+ypicmIJvt2P+5kbf+AkfQ1yWoeGfFVgx87RvtiD/lpYzK4P/AW2t+hrNxZaaMC6VvKP06VnwIzSDHrWteQ6gBtl0TVoWP8AespP8Kr2dndmQEabqOM9rOQn+VTZjujptEiYQDPcVNqifu+eKt6Paak0CpBoWpu2Os0awr/4+Qf0rVg8H6lqDq+r3UVpCOsFqSzN9XIwPwB+tVZk3OQ8PaTcavqq21spwpzLJ2jX1Pv6CvZbWGO3t47eJcJGoVR7CoNK02y0u0FrY26wxDnA6k+pPUmrdWlYTYUUUUxCVieO9Pm1PwjqVpbPJHcGBmhePG5XXlcZ75FbdFAmrqx8Y+E57o6VfSQXCNDdzOyXDAqsDbz5ivG3QhiTjJBIHavbPBs/hXS9OS20i5tlkKgyysw8+Zu7Ox5J/Qdqp+LfgxqFv4nvvEHg3VRbw3rmabTJFUIJT95kYgj5u4OPrXPN8Pb7czanpMVvLn5pFhaIk+u6MgGt000cbjKD2PTlvLZl3C6Yj18/IrO1q70O4tmh1Ga1mQjpIQzfgeoP0rjbPwHbxJxdEA84+3H+rZq+ngf5QItPF6x6B2lkBP4HH50WQ7t9DzbxEv27TL3T4boSR+c22dWJbygMfMq8livB6ZwK+gvgVpkmn/D60mm80S3hM+JFCsE6INo4UbQDjJ69a5jSfhdqt9dx/wBrXFtpmmKQXtrKJVeUD+EkD5R685/nXr8EUcEEcEKKkUahUVRwoAwAKiclsaUabTuySiiiszoClFJSigAooooAKKKKACiiigAooooAKKKKACiiigAooooAKKKKACiiigAooooAKKKKACiiigAooooAKKKKACiiigAoNFFACUUUUAFFFFABRRRQAUUUUAFFFFABSiiigD//2Q==">
            <a:extLst>
              <a:ext uri="{FF2B5EF4-FFF2-40B4-BE49-F238E27FC236}">
                <a16:creationId xmlns:a16="http://schemas.microsoft.com/office/drawing/2014/main" id="{99599769-A541-4A52-B3AD-C84A0FEAA7D6}"/>
              </a:ext>
            </a:extLst>
          </p:cNvPr>
          <p:cNvSpPr>
            <a:spLocks noChangeAspect="1" noChangeArrowheads="1"/>
          </p:cNvSpPr>
          <p:nvPr/>
        </p:nvSpPr>
        <p:spPr bwMode="auto">
          <a:xfrm>
            <a:off x="9448800" y="5448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D4D9E369-B884-48EB-B471-4740B7EA443D}"/>
              </a:ext>
            </a:extLst>
          </p:cNvPr>
          <p:cNvPicPr>
            <a:picLocks noChangeAspect="1"/>
          </p:cNvPicPr>
          <p:nvPr/>
        </p:nvPicPr>
        <p:blipFill>
          <a:blip r:embed="rId3"/>
          <a:stretch>
            <a:fillRect/>
          </a:stretch>
        </p:blipFill>
        <p:spPr>
          <a:xfrm>
            <a:off x="5169451" y="4050878"/>
            <a:ext cx="6101763" cy="1816244"/>
          </a:xfrm>
          <a:prstGeom prst="rect">
            <a:avLst/>
          </a:prstGeom>
        </p:spPr>
      </p:pic>
      <p:pic>
        <p:nvPicPr>
          <p:cNvPr id="12" name="Picture 11">
            <a:extLst>
              <a:ext uri="{FF2B5EF4-FFF2-40B4-BE49-F238E27FC236}">
                <a16:creationId xmlns:a16="http://schemas.microsoft.com/office/drawing/2014/main" id="{01B33923-E083-4837-8835-64CADF1D3083}"/>
              </a:ext>
            </a:extLst>
          </p:cNvPr>
          <p:cNvPicPr>
            <a:picLocks noChangeAspect="1"/>
          </p:cNvPicPr>
          <p:nvPr/>
        </p:nvPicPr>
        <p:blipFill>
          <a:blip r:embed="rId4"/>
          <a:stretch>
            <a:fillRect/>
          </a:stretch>
        </p:blipFill>
        <p:spPr>
          <a:xfrm>
            <a:off x="6104617" y="7112144"/>
            <a:ext cx="5125033" cy="29507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D">
            <a:alpha val="73725"/>
          </a:srgbClr>
        </a:solidFill>
        <a:effectLst/>
      </p:bgPr>
    </p:bg>
    <p:spTree>
      <p:nvGrpSpPr>
        <p:cNvPr id="1" name="Shape 108"/>
        <p:cNvGrpSpPr/>
        <p:nvPr/>
      </p:nvGrpSpPr>
      <p:grpSpPr>
        <a:xfrm>
          <a:off x="0" y="0"/>
          <a:ext cx="0" cy="0"/>
          <a:chOff x="0" y="0"/>
          <a:chExt cx="0" cy="0"/>
        </a:xfrm>
      </p:grpSpPr>
      <p:sp>
        <p:nvSpPr>
          <p:cNvPr id="109" name="Google Shape;109;p3"/>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12" name="Google Shape;112;p3"/>
          <p:cNvSpPr txBox="1">
            <a:spLocks noGrp="1"/>
          </p:cNvSpPr>
          <p:nvPr>
            <p:ph type="ftr" idx="11"/>
          </p:nvPr>
        </p:nvSpPr>
        <p:spPr>
          <a:xfrm>
            <a:off x="5638800" y="9639300"/>
            <a:ext cx="68580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lang="en-US" sz="1400" b="1" dirty="0">
              <a:solidFill>
                <a:schemeClr val="dk1"/>
              </a:solidFill>
              <a:latin typeface="Cambria"/>
              <a:ea typeface="Cambria"/>
              <a:cs typeface="Cambria"/>
              <a:sym typeface="Cambria"/>
            </a:endParaRPr>
          </a:p>
        </p:txBody>
      </p:sp>
      <p:sp>
        <p:nvSpPr>
          <p:cNvPr id="113" name="Google Shape;113;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4</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14" name="Google Shape;114;p3"/>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8B0974F1-73EC-4A56-B984-7A90F9191728}"/>
              </a:ext>
            </a:extLst>
          </p:cNvPr>
          <p:cNvSpPr/>
          <p:nvPr/>
        </p:nvSpPr>
        <p:spPr>
          <a:xfrm>
            <a:off x="1377661" y="1239401"/>
            <a:ext cx="12963094" cy="4216539"/>
          </a:xfrm>
          <a:prstGeom prst="rect">
            <a:avLst/>
          </a:prstGeom>
        </p:spPr>
        <p:txBody>
          <a:bodyPr wrap="square">
            <a:spAutoFit/>
          </a:bodyPr>
          <a:lstStyle/>
          <a:p>
            <a:r>
              <a:rPr lang="en-US" dirty="0">
                <a:solidFill>
                  <a:srgbClr val="F4EDD8"/>
                </a:solidFill>
                <a:latin typeface="Goudy Old Style" panose="02020502050305020303" pitchFamily="18" charset="0"/>
              </a:rPr>
              <a:t>How materials are alike…</a:t>
            </a:r>
            <a:r>
              <a:rPr lang="en-US" sz="5400" dirty="0">
                <a:solidFill>
                  <a:srgbClr val="F4EDD8"/>
                </a:solidFill>
                <a:latin typeface="Goudy Old Style" panose="02020502050305020303" pitchFamily="18" charset="0"/>
              </a:rPr>
              <a:t>​</a:t>
            </a:r>
            <a:r>
              <a:rPr lang="en-US" sz="5400" dirty="0"/>
              <a:t>How materials are alike…​</a:t>
            </a:r>
          </a:p>
          <a:p>
            <a:endParaRPr lang="en-US" sz="4000" dirty="0"/>
          </a:p>
          <a:p>
            <a:pPr fontAlgn="base"/>
            <a:r>
              <a:rPr lang="en-US" sz="4000" dirty="0"/>
              <a:t>They have the same properties like the volume and the mass.​</a:t>
            </a:r>
          </a:p>
          <a:p>
            <a:pPr fontAlgn="base"/>
            <a:r>
              <a:rPr lang="en-US" sz="4000" dirty="0"/>
              <a:t>Volume: The amount of space the object occupies.​</a:t>
            </a:r>
          </a:p>
          <a:p>
            <a:pPr fontAlgn="base"/>
            <a:r>
              <a:rPr lang="en-US" sz="4000" dirty="0"/>
              <a:t>Mass: The amount of matter in a object.</a:t>
            </a:r>
          </a:p>
          <a:p>
            <a:endParaRPr lang="en-US" dirty="0"/>
          </a:p>
        </p:txBody>
      </p:sp>
      <p:pic>
        <p:nvPicPr>
          <p:cNvPr id="4" name="Picture 3">
            <a:extLst>
              <a:ext uri="{FF2B5EF4-FFF2-40B4-BE49-F238E27FC236}">
                <a16:creationId xmlns:a16="http://schemas.microsoft.com/office/drawing/2014/main" id="{4296A1D1-D79C-426E-A154-5A5E89DBCC0B}"/>
              </a:ext>
            </a:extLst>
          </p:cNvPr>
          <p:cNvPicPr>
            <a:picLocks noChangeAspect="1"/>
          </p:cNvPicPr>
          <p:nvPr/>
        </p:nvPicPr>
        <p:blipFill>
          <a:blip r:embed="rId3"/>
          <a:stretch>
            <a:fillRect/>
          </a:stretch>
        </p:blipFill>
        <p:spPr>
          <a:xfrm>
            <a:off x="1281977" y="5746623"/>
            <a:ext cx="5056045" cy="2880536"/>
          </a:xfrm>
          <a:prstGeom prst="rect">
            <a:avLst/>
          </a:prstGeom>
        </p:spPr>
      </p:pic>
      <p:pic>
        <p:nvPicPr>
          <p:cNvPr id="5" name="Picture 4">
            <a:extLst>
              <a:ext uri="{FF2B5EF4-FFF2-40B4-BE49-F238E27FC236}">
                <a16:creationId xmlns:a16="http://schemas.microsoft.com/office/drawing/2014/main" id="{5F792544-EF11-4AE6-A285-CAB3653834A4}"/>
              </a:ext>
            </a:extLst>
          </p:cNvPr>
          <p:cNvPicPr>
            <a:picLocks noChangeAspect="1"/>
          </p:cNvPicPr>
          <p:nvPr/>
        </p:nvPicPr>
        <p:blipFill>
          <a:blip r:embed="rId4"/>
          <a:stretch>
            <a:fillRect/>
          </a:stretch>
        </p:blipFill>
        <p:spPr>
          <a:xfrm>
            <a:off x="11949980" y="4857880"/>
            <a:ext cx="4024313" cy="39672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ED">
            <a:alpha val="46666"/>
          </a:srgbClr>
        </a:solidFill>
        <a:effectLst/>
      </p:bgPr>
    </p:bg>
    <p:spTree>
      <p:nvGrpSpPr>
        <p:cNvPr id="1" name="Shape 128"/>
        <p:cNvGrpSpPr/>
        <p:nvPr/>
      </p:nvGrpSpPr>
      <p:grpSpPr>
        <a:xfrm>
          <a:off x="0" y="0"/>
          <a:ext cx="0" cy="0"/>
          <a:chOff x="0" y="0"/>
          <a:chExt cx="0" cy="0"/>
        </a:xfrm>
      </p:grpSpPr>
      <p:sp>
        <p:nvSpPr>
          <p:cNvPr id="129" name="Google Shape;129;p5"/>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33" name="Google Shape;133;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5</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34" name="Google Shape;134;p5"/>
          <p:cNvSpPr/>
          <p:nvPr/>
        </p:nvSpPr>
        <p:spPr>
          <a:xfrm>
            <a:off x="-2133601" y="-635258"/>
            <a:ext cx="24331969" cy="23390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E3E4F33F-F8B7-6AD4-16BC-07224872A378}"/>
              </a:ext>
            </a:extLst>
          </p:cNvPr>
          <p:cNvSpPr txBox="1"/>
          <p:nvPr/>
        </p:nvSpPr>
        <p:spPr>
          <a:xfrm>
            <a:off x="1370235" y="1447589"/>
            <a:ext cx="15393765" cy="8402300"/>
          </a:xfrm>
          <a:prstGeom prst="rect">
            <a:avLst/>
          </a:prstGeom>
          <a:noFill/>
        </p:spPr>
        <p:txBody>
          <a:bodyPr wrap="square">
            <a:spAutoFit/>
          </a:bodyPr>
          <a:lstStyle/>
          <a:p>
            <a:pPr marL="571500" indent="-571500">
              <a:buFont typeface="Arial" panose="020B0604020202020204" pitchFamily="34" charset="0"/>
              <a:buChar char="•"/>
            </a:pPr>
            <a:endParaRPr lang="en-IN" sz="3600" dirty="0"/>
          </a:p>
          <a:p>
            <a:pPr marL="571500" indent="-571500">
              <a:buFont typeface="Arial" panose="020B0604020202020204" pitchFamily="34" charset="0"/>
              <a:buChar char="•"/>
            </a:pPr>
            <a:r>
              <a:rPr lang="en-US" sz="3600" dirty="0"/>
              <a:t>What is a Matter?</a:t>
            </a:r>
          </a:p>
          <a:p>
            <a:pPr marL="571500" indent="-571500">
              <a:buFont typeface="Arial" panose="020B0604020202020204" pitchFamily="34" charset="0"/>
              <a:buChar char="•"/>
            </a:pPr>
            <a:endParaRPr lang="en-US" sz="3600" dirty="0"/>
          </a:p>
          <a:p>
            <a:pPr marL="571500" indent="-571500" fontAlgn="base">
              <a:buFont typeface="Arial" panose="020B0604020202020204" pitchFamily="34" charset="0"/>
              <a:buChar char="•"/>
            </a:pPr>
            <a:r>
              <a:rPr lang="en-US" sz="3600" dirty="0"/>
              <a:t>Anything that has a mass and occupies space is called a matter. ​</a:t>
            </a:r>
          </a:p>
          <a:p>
            <a:pPr fontAlgn="base"/>
            <a:r>
              <a:rPr lang="en-US" sz="3600" dirty="0"/>
              <a:t>     </a:t>
            </a:r>
            <a:r>
              <a:rPr lang="en-US" sz="3600" dirty="0" err="1"/>
              <a:t>Eg</a:t>
            </a:r>
            <a:r>
              <a:rPr lang="en-US" sz="3600" dirty="0"/>
              <a:t>: Book, bone, muscles, pen, etc.​</a:t>
            </a:r>
          </a:p>
          <a:p>
            <a:pPr marL="571500" indent="-571500" fontAlgn="base">
              <a:buFont typeface="Arial" panose="020B0604020202020204" pitchFamily="34" charset="0"/>
              <a:buChar char="•"/>
            </a:pPr>
            <a:r>
              <a:rPr lang="en-US" sz="3600" dirty="0"/>
              <a:t>Not only the solids, the Air you breathe and the Water that we drink are matters.​</a:t>
            </a:r>
          </a:p>
          <a:p>
            <a:pPr marL="571500" indent="-571500" fontAlgn="base">
              <a:buFont typeface="Arial" panose="020B0604020202020204" pitchFamily="34" charset="0"/>
              <a:buChar char="•"/>
            </a:pPr>
            <a:r>
              <a:rPr lang="en-US" sz="3600" dirty="0"/>
              <a:t>John Dalton a scientist of 19th century named the smaller unit of mater as ATOM.​</a:t>
            </a:r>
          </a:p>
          <a:p>
            <a:pPr marL="571500" indent="-571500" fontAlgn="base">
              <a:buFont typeface="Arial" panose="020B0604020202020204" pitchFamily="34" charset="0"/>
              <a:buChar char="•"/>
            </a:pPr>
            <a:r>
              <a:rPr lang="en-US" sz="3600" dirty="0"/>
              <a:t>Where, when a magnets are broken they are broken into smaller magnet and when further broken they become much smaller but they are magnets. At the end they from Magnet ATOMS.​</a:t>
            </a:r>
          </a:p>
          <a:p>
            <a:pPr marL="571500" indent="-571500" fontAlgn="base">
              <a:buFont typeface="Arial" panose="020B0604020202020204" pitchFamily="34" charset="0"/>
              <a:buChar char="•"/>
            </a:pPr>
            <a:r>
              <a:rPr lang="en-US" sz="3600" dirty="0"/>
              <a:t>Gold a gold atom, </a:t>
            </a:r>
            <a:r>
              <a:rPr lang="en-US" sz="3600" dirty="0" err="1"/>
              <a:t>etc</a:t>
            </a:r>
            <a:r>
              <a:rPr lang="en-US" sz="3600" dirty="0"/>
              <a:t> </a:t>
            </a:r>
            <a:r>
              <a:rPr lang="en-IN" sz="3600" dirty="0"/>
              <a:t>​</a:t>
            </a:r>
          </a:p>
          <a:p>
            <a:pPr marL="571500" indent="-571500">
              <a:buFont typeface="Arial" panose="020B0604020202020204" pitchFamily="34" charset="0"/>
              <a:buChar char="•"/>
            </a:pPr>
            <a:endParaRPr lang="en-IN" sz="3600" dirty="0"/>
          </a:p>
          <a:p>
            <a:pPr marL="571500" indent="-571500">
              <a:buFont typeface="Arial" panose="020B0604020202020204" pitchFamily="34" charset="0"/>
              <a:buChar char="•"/>
            </a:pPr>
            <a:endParaRPr lang="en-IN" sz="3600" dirty="0"/>
          </a:p>
        </p:txBody>
      </p:sp>
      <p:pic>
        <p:nvPicPr>
          <p:cNvPr id="2" name="Picture 1">
            <a:extLst>
              <a:ext uri="{FF2B5EF4-FFF2-40B4-BE49-F238E27FC236}">
                <a16:creationId xmlns:a16="http://schemas.microsoft.com/office/drawing/2014/main" id="{AEDD6DDC-E53D-4C7D-988E-22865A0292D9}"/>
              </a:ext>
            </a:extLst>
          </p:cNvPr>
          <p:cNvPicPr>
            <a:picLocks noChangeAspect="1"/>
          </p:cNvPicPr>
          <p:nvPr/>
        </p:nvPicPr>
        <p:blipFill>
          <a:blip r:embed="rId3"/>
          <a:stretch>
            <a:fillRect/>
          </a:stretch>
        </p:blipFill>
        <p:spPr>
          <a:xfrm>
            <a:off x="9144000" y="340027"/>
            <a:ext cx="4581228" cy="27275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38"/>
        <p:cNvGrpSpPr/>
        <p:nvPr/>
      </p:nvGrpSpPr>
      <p:grpSpPr>
        <a:xfrm>
          <a:off x="0" y="0"/>
          <a:ext cx="0" cy="0"/>
          <a:chOff x="0" y="0"/>
          <a:chExt cx="0" cy="0"/>
        </a:xfrm>
      </p:grpSpPr>
      <p:sp>
        <p:nvSpPr>
          <p:cNvPr id="139" name="Google Shape;139;p6"/>
          <p:cNvSpPr/>
          <p:nvPr/>
        </p:nvSpPr>
        <p:spPr>
          <a:xfrm>
            <a:off x="7436419" y="925830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42" name="Google Shape;142;p6"/>
          <p:cNvSpPr txBox="1">
            <a:spLocks noGrp="1"/>
          </p:cNvSpPr>
          <p:nvPr>
            <p:ph type="ftr" idx="11"/>
          </p:nvPr>
        </p:nvSpPr>
        <p:spPr>
          <a:xfrm>
            <a:off x="5334000" y="9639300"/>
            <a:ext cx="61722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lang="en-US" sz="1400" b="1" dirty="0">
              <a:solidFill>
                <a:schemeClr val="dk1"/>
              </a:solidFill>
              <a:latin typeface="Cambria"/>
              <a:ea typeface="Cambria"/>
              <a:cs typeface="Cambria"/>
              <a:sym typeface="Cambria"/>
            </a:endParaRPr>
          </a:p>
        </p:txBody>
      </p:sp>
      <p:sp>
        <p:nvSpPr>
          <p:cNvPr id="143" name="Google Shape;143;p6"/>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6</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44" name="Google Shape;144;p6"/>
          <p:cNvSpPr/>
          <p:nvPr/>
        </p:nvSpPr>
        <p:spPr>
          <a:xfrm>
            <a:off x="3810000" y="3086100"/>
            <a:ext cx="11844130" cy="20005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lang="en-IN" sz="3200" b="1" dirty="0">
              <a:solidFill>
                <a:schemeClr val="dk1"/>
              </a:solidFill>
              <a:latin typeface="Cambria"/>
              <a:ea typeface="Cambria"/>
              <a:cs typeface="Cambria"/>
              <a:sym typeface="Cambria"/>
            </a:endParaRPr>
          </a:p>
        </p:txBody>
      </p:sp>
      <p:sp>
        <p:nvSpPr>
          <p:cNvPr id="2" name="Rectangle 1">
            <a:extLst>
              <a:ext uri="{FF2B5EF4-FFF2-40B4-BE49-F238E27FC236}">
                <a16:creationId xmlns:a16="http://schemas.microsoft.com/office/drawing/2014/main" id="{66521163-C09B-490C-B200-73AA35490DFF}"/>
              </a:ext>
            </a:extLst>
          </p:cNvPr>
          <p:cNvSpPr/>
          <p:nvPr/>
        </p:nvSpPr>
        <p:spPr>
          <a:xfrm>
            <a:off x="1172439" y="1854953"/>
            <a:ext cx="15943122" cy="6463308"/>
          </a:xfrm>
          <a:prstGeom prst="rect">
            <a:avLst/>
          </a:prstGeom>
        </p:spPr>
        <p:txBody>
          <a:bodyPr wrap="square">
            <a:spAutoFit/>
          </a:bodyPr>
          <a:lstStyle/>
          <a:p>
            <a:pPr marL="571500" indent="-571500">
              <a:buFont typeface="Wingdings" panose="05000000000000000000" pitchFamily="2" charset="2"/>
              <a:buChar char="q"/>
            </a:pPr>
            <a:r>
              <a:rPr lang="en-US" sz="4000" dirty="0"/>
              <a:t>Atoms…​</a:t>
            </a:r>
          </a:p>
          <a:p>
            <a:pPr marL="571500" indent="-571500">
              <a:buFont typeface="Wingdings" panose="05000000000000000000" pitchFamily="2" charset="2"/>
              <a:buChar char="q"/>
            </a:pPr>
            <a:endParaRPr lang="en-US" sz="4000" dirty="0"/>
          </a:p>
          <a:p>
            <a:pPr marL="571500" indent="-571500" fontAlgn="base">
              <a:buFont typeface="Wingdings" panose="05000000000000000000" pitchFamily="2" charset="2"/>
              <a:buChar char="q"/>
            </a:pPr>
            <a:r>
              <a:rPr lang="en-US" sz="4000" dirty="0"/>
              <a:t>They are smaller units matter.​</a:t>
            </a:r>
          </a:p>
          <a:p>
            <a:pPr marL="571500" indent="-571500" fontAlgn="base">
              <a:buFont typeface="Wingdings" panose="05000000000000000000" pitchFamily="2" charset="2"/>
              <a:buChar char="q"/>
            </a:pPr>
            <a:r>
              <a:rPr lang="en-US" sz="4000" dirty="0"/>
              <a:t>Gold atom is gold, iron atom is iron.​</a:t>
            </a:r>
          </a:p>
          <a:p>
            <a:pPr marL="571500" indent="-571500" fontAlgn="base">
              <a:buFont typeface="Wingdings" panose="05000000000000000000" pitchFamily="2" charset="2"/>
              <a:buChar char="q"/>
            </a:pPr>
            <a:r>
              <a:rPr lang="en-US" sz="4000" dirty="0"/>
              <a:t>But Water atom is NOT water… Why?​</a:t>
            </a:r>
          </a:p>
          <a:p>
            <a:pPr marL="571500" indent="-571500" fontAlgn="base">
              <a:buFont typeface="Wingdings" panose="05000000000000000000" pitchFamily="2" charset="2"/>
              <a:buChar char="q"/>
            </a:pPr>
            <a:r>
              <a:rPr lang="en-US" sz="4000" dirty="0"/>
              <a:t>Because water is made up of two atoms , they are HYDROGEN and OXYGEN.​</a:t>
            </a:r>
          </a:p>
          <a:p>
            <a:pPr marL="571500" indent="-571500" fontAlgn="base">
              <a:buFont typeface="Wingdings" panose="05000000000000000000" pitchFamily="2" charset="2"/>
              <a:buChar char="q"/>
            </a:pPr>
            <a:r>
              <a:rPr lang="en-US" sz="4000" dirty="0"/>
              <a:t>  Two Hydrogen atom and One Oxygen atom join together to form One molecule of Water.​</a:t>
            </a:r>
          </a:p>
          <a:p>
            <a:pPr fontAlgn="base"/>
            <a:endParaRPr lang="en-IN" sz="4000" dirty="0"/>
          </a:p>
          <a:p>
            <a:pPr marL="285750" indent="-285750">
              <a:buFont typeface="Wingdings" panose="05000000000000000000" pitchFamily="2" charset="2"/>
              <a:buChar char="q"/>
            </a:pPr>
            <a:endParaRPr lang="en-US" dirty="0"/>
          </a:p>
        </p:txBody>
      </p:sp>
      <p:pic>
        <p:nvPicPr>
          <p:cNvPr id="3" name="Picture 2">
            <a:extLst>
              <a:ext uri="{FF2B5EF4-FFF2-40B4-BE49-F238E27FC236}">
                <a16:creationId xmlns:a16="http://schemas.microsoft.com/office/drawing/2014/main" id="{04EB25E0-C983-47DD-B732-66BCB0FB479A}"/>
              </a:ext>
            </a:extLst>
          </p:cNvPr>
          <p:cNvPicPr>
            <a:picLocks noChangeAspect="1"/>
          </p:cNvPicPr>
          <p:nvPr/>
        </p:nvPicPr>
        <p:blipFill>
          <a:blip r:embed="rId3"/>
          <a:stretch>
            <a:fillRect/>
          </a:stretch>
        </p:blipFill>
        <p:spPr>
          <a:xfrm>
            <a:off x="11293618" y="1385917"/>
            <a:ext cx="2747963" cy="30193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48"/>
        <p:cNvGrpSpPr/>
        <p:nvPr/>
      </p:nvGrpSpPr>
      <p:grpSpPr>
        <a:xfrm>
          <a:off x="0" y="0"/>
          <a:ext cx="0" cy="0"/>
          <a:chOff x="0" y="0"/>
          <a:chExt cx="0" cy="0"/>
        </a:xfrm>
      </p:grpSpPr>
      <p:sp>
        <p:nvSpPr>
          <p:cNvPr id="149" name="Google Shape;149;p7"/>
          <p:cNvSpPr/>
          <p:nvPr/>
        </p:nvSpPr>
        <p:spPr>
          <a:xfrm>
            <a:off x="0" y="92583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53" name="Google Shape;153;p7"/>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7</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54" name="Google Shape;154;p7"/>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7EED0F8A-EB86-3109-4176-16558F373861}"/>
              </a:ext>
            </a:extLst>
          </p:cNvPr>
          <p:cNvSpPr txBox="1"/>
          <p:nvPr/>
        </p:nvSpPr>
        <p:spPr>
          <a:xfrm>
            <a:off x="4557712" y="1608772"/>
            <a:ext cx="8615363" cy="523220"/>
          </a:xfrm>
          <a:prstGeom prst="rect">
            <a:avLst/>
          </a:prstGeom>
          <a:noFill/>
        </p:spPr>
        <p:txBody>
          <a:bodyPr wrap="square">
            <a:spAutoFit/>
          </a:bodyPr>
          <a:lstStyle/>
          <a:p>
            <a:endParaRPr lang="en-IN" dirty="0"/>
          </a:p>
          <a:p>
            <a:endParaRPr lang="en-IN" dirty="0"/>
          </a:p>
        </p:txBody>
      </p:sp>
      <p:sp>
        <p:nvSpPr>
          <p:cNvPr id="2" name="Rectangle 1">
            <a:extLst>
              <a:ext uri="{FF2B5EF4-FFF2-40B4-BE49-F238E27FC236}">
                <a16:creationId xmlns:a16="http://schemas.microsoft.com/office/drawing/2014/main" id="{42F42010-0112-4167-A7A0-1494C3881EF3}"/>
              </a:ext>
            </a:extLst>
          </p:cNvPr>
          <p:cNvSpPr/>
          <p:nvPr/>
        </p:nvSpPr>
        <p:spPr>
          <a:xfrm>
            <a:off x="1616387" y="1422916"/>
            <a:ext cx="15778678" cy="4739759"/>
          </a:xfrm>
          <a:prstGeom prst="rect">
            <a:avLst/>
          </a:prstGeom>
        </p:spPr>
        <p:txBody>
          <a:bodyPr wrap="none">
            <a:spAutoFit/>
          </a:bodyPr>
          <a:lstStyle/>
          <a:p>
            <a:pPr marL="285750" indent="-285750">
              <a:buFont typeface="Wingdings" panose="05000000000000000000" pitchFamily="2" charset="2"/>
              <a:buChar char="§"/>
            </a:pPr>
            <a:r>
              <a:rPr lang="en-US" sz="3600" dirty="0" err="1"/>
              <a:t>Cont</a:t>
            </a:r>
            <a:r>
              <a:rPr lang="en-US" sz="3600" dirty="0"/>
              <a:t>…​</a:t>
            </a:r>
          </a:p>
          <a:p>
            <a:endParaRPr lang="en-US" sz="3600" dirty="0"/>
          </a:p>
          <a:p>
            <a:pPr marL="571500" indent="-571500" fontAlgn="base">
              <a:buFont typeface="Wingdings" panose="05000000000000000000" pitchFamily="2" charset="2"/>
              <a:buChar char="§"/>
            </a:pPr>
            <a:r>
              <a:rPr lang="en-US" sz="3600" dirty="0"/>
              <a:t>Elements: Similar atoms join together. </a:t>
            </a:r>
            <a:r>
              <a:rPr lang="en-US" sz="3600" dirty="0" err="1"/>
              <a:t>Eg</a:t>
            </a:r>
            <a:r>
              <a:rPr lang="en-US" sz="3600" dirty="0"/>
              <a:t>: Iron atoms joins to form  ​</a:t>
            </a:r>
          </a:p>
          <a:p>
            <a:pPr fontAlgn="base"/>
            <a:r>
              <a:rPr lang="en-US" sz="3600" dirty="0"/>
              <a:t>     Iron element.​</a:t>
            </a:r>
          </a:p>
          <a:p>
            <a:pPr marL="571500" indent="-571500" fontAlgn="base">
              <a:buFont typeface="Wingdings" panose="05000000000000000000" pitchFamily="2" charset="2"/>
              <a:buChar char="§"/>
            </a:pPr>
            <a:r>
              <a:rPr lang="en-US" sz="3600" dirty="0"/>
              <a:t>Compound: When two different elements join together to ​</a:t>
            </a:r>
          </a:p>
          <a:p>
            <a:pPr fontAlgn="base"/>
            <a:r>
              <a:rPr lang="en-US" sz="3600" dirty="0"/>
              <a:t>    form a compound. ​</a:t>
            </a:r>
          </a:p>
          <a:p>
            <a:pPr fontAlgn="base"/>
            <a:r>
              <a:rPr lang="en-US" sz="3600" dirty="0" err="1"/>
              <a:t>Eg</a:t>
            </a:r>
            <a:r>
              <a:rPr lang="en-US" sz="3600" dirty="0"/>
              <a:t>: Water – is formed by the combination of two different elements H and O.​</a:t>
            </a:r>
          </a:p>
          <a:p>
            <a:pPr marL="571500" indent="-571500" fontAlgn="base">
              <a:buFont typeface="Wingdings" panose="05000000000000000000" pitchFamily="2" charset="2"/>
              <a:buChar char="§"/>
            </a:pPr>
            <a:r>
              <a:rPr lang="en-US" sz="3600" dirty="0"/>
              <a:t>Molecule : The smallest particle of Compound .  </a:t>
            </a:r>
            <a:r>
              <a:rPr lang="en-IN" sz="3600" dirty="0"/>
              <a:t>​</a:t>
            </a:r>
          </a:p>
          <a:p>
            <a:endParaRPr lang="en-US" dirty="0"/>
          </a:p>
        </p:txBody>
      </p:sp>
      <p:pic>
        <p:nvPicPr>
          <p:cNvPr id="3" name="Picture 2">
            <a:extLst>
              <a:ext uri="{FF2B5EF4-FFF2-40B4-BE49-F238E27FC236}">
                <a16:creationId xmlns:a16="http://schemas.microsoft.com/office/drawing/2014/main" id="{F4B52A2A-44A1-450E-A8B0-06B88538634F}"/>
              </a:ext>
            </a:extLst>
          </p:cNvPr>
          <p:cNvPicPr>
            <a:picLocks noChangeAspect="1"/>
          </p:cNvPicPr>
          <p:nvPr/>
        </p:nvPicPr>
        <p:blipFill>
          <a:blip r:embed="rId3"/>
          <a:stretch>
            <a:fillRect/>
          </a:stretch>
        </p:blipFill>
        <p:spPr>
          <a:xfrm>
            <a:off x="13460629" y="5632883"/>
            <a:ext cx="2747963" cy="2967800"/>
          </a:xfrm>
          <a:prstGeom prst="rect">
            <a:avLst/>
          </a:prstGeom>
        </p:spPr>
      </p:pic>
      <p:pic>
        <p:nvPicPr>
          <p:cNvPr id="4" name="Picture 3">
            <a:extLst>
              <a:ext uri="{FF2B5EF4-FFF2-40B4-BE49-F238E27FC236}">
                <a16:creationId xmlns:a16="http://schemas.microsoft.com/office/drawing/2014/main" id="{9B2B0517-C283-4967-BD91-CC23F30D78BE}"/>
              </a:ext>
            </a:extLst>
          </p:cNvPr>
          <p:cNvPicPr>
            <a:picLocks noChangeAspect="1"/>
          </p:cNvPicPr>
          <p:nvPr/>
        </p:nvPicPr>
        <p:blipFill>
          <a:blip r:embed="rId4"/>
          <a:stretch>
            <a:fillRect/>
          </a:stretch>
        </p:blipFill>
        <p:spPr>
          <a:xfrm>
            <a:off x="7373255" y="6311223"/>
            <a:ext cx="4264941" cy="2001911"/>
          </a:xfrm>
          <a:prstGeom prst="rect">
            <a:avLst/>
          </a:prstGeom>
        </p:spPr>
      </p:pic>
      <p:pic>
        <p:nvPicPr>
          <p:cNvPr id="6" name="Picture 5">
            <a:extLst>
              <a:ext uri="{FF2B5EF4-FFF2-40B4-BE49-F238E27FC236}">
                <a16:creationId xmlns:a16="http://schemas.microsoft.com/office/drawing/2014/main" id="{DF0C546B-CD91-4080-8DF3-9C38993D828F}"/>
              </a:ext>
            </a:extLst>
          </p:cNvPr>
          <p:cNvPicPr>
            <a:picLocks noChangeAspect="1"/>
          </p:cNvPicPr>
          <p:nvPr/>
        </p:nvPicPr>
        <p:blipFill>
          <a:blip r:embed="rId5"/>
          <a:stretch>
            <a:fillRect/>
          </a:stretch>
        </p:blipFill>
        <p:spPr>
          <a:xfrm>
            <a:off x="2264207" y="6131117"/>
            <a:ext cx="3315338" cy="2758138"/>
          </a:xfrm>
          <a:prstGeom prst="rect">
            <a:avLst/>
          </a:prstGeom>
        </p:spPr>
      </p:pic>
      <p:sp>
        <p:nvSpPr>
          <p:cNvPr id="7" name="Rectangle 6">
            <a:extLst>
              <a:ext uri="{FF2B5EF4-FFF2-40B4-BE49-F238E27FC236}">
                <a16:creationId xmlns:a16="http://schemas.microsoft.com/office/drawing/2014/main" id="{9A43CD92-F92C-47CB-9C6D-2CA62FB6D4C1}"/>
              </a:ext>
            </a:extLst>
          </p:cNvPr>
          <p:cNvSpPr/>
          <p:nvPr/>
        </p:nvSpPr>
        <p:spPr>
          <a:xfrm>
            <a:off x="6955027" y="8812168"/>
            <a:ext cx="5589992" cy="1077218"/>
          </a:xfrm>
          <a:prstGeom prst="rect">
            <a:avLst/>
          </a:prstGeom>
        </p:spPr>
        <p:txBody>
          <a:bodyPr wrap="none">
            <a:spAutoFit/>
          </a:bodyPr>
          <a:lstStyle/>
          <a:p>
            <a:r>
              <a:rPr lang="en-US" sz="3200" dirty="0">
                <a:solidFill>
                  <a:srgbClr val="F4EDD8"/>
                </a:solidFill>
                <a:latin typeface="Goudy Old Style" panose="02020502050305020303" pitchFamily="18" charset="0"/>
                <a:hlinkClick r:id="rId6"/>
              </a:rPr>
              <a:t>https://youtu.be/AfXxZwNLvPA</a:t>
            </a:r>
            <a:endParaRPr lang="en-US" sz="3200" dirty="0">
              <a:solidFill>
                <a:srgbClr val="F4EDD8"/>
              </a:solidFill>
              <a:latin typeface="Goudy Old Style" panose="02020502050305020303" pitchFamily="18" charset="0"/>
            </a:endParaRPr>
          </a:p>
          <a:p>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58"/>
        <p:cNvGrpSpPr/>
        <p:nvPr/>
      </p:nvGrpSpPr>
      <p:grpSpPr>
        <a:xfrm>
          <a:off x="0" y="0"/>
          <a:ext cx="0" cy="0"/>
          <a:chOff x="0" y="0"/>
          <a:chExt cx="0" cy="0"/>
        </a:xfrm>
      </p:grpSpPr>
      <p:sp>
        <p:nvSpPr>
          <p:cNvPr id="159" name="Google Shape;159;p8"/>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62" name="Google Shape;162;p8"/>
          <p:cNvSpPr txBox="1">
            <a:spLocks noGrp="1"/>
          </p:cNvSpPr>
          <p:nvPr>
            <p:ph type="ftr" idx="11"/>
          </p:nvPr>
        </p:nvSpPr>
        <p:spPr>
          <a:xfrm>
            <a:off x="6324600" y="963930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lang="en-US" sz="1400" b="1" dirty="0">
              <a:solidFill>
                <a:schemeClr val="dk1"/>
              </a:solidFill>
              <a:latin typeface="Cambria"/>
              <a:ea typeface="Cambria"/>
              <a:cs typeface="Cambria"/>
              <a:sym typeface="Cambria"/>
            </a:endParaRPr>
          </a:p>
        </p:txBody>
      </p:sp>
      <p:sp>
        <p:nvSpPr>
          <p:cNvPr id="163" name="Google Shape;163;p8"/>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8</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 name="Rectangle 1">
            <a:extLst>
              <a:ext uri="{FF2B5EF4-FFF2-40B4-BE49-F238E27FC236}">
                <a16:creationId xmlns:a16="http://schemas.microsoft.com/office/drawing/2014/main" id="{00B7F66D-B6D0-490A-8A38-4ADC11EB10BF}"/>
              </a:ext>
            </a:extLst>
          </p:cNvPr>
          <p:cNvSpPr/>
          <p:nvPr/>
        </p:nvSpPr>
        <p:spPr>
          <a:xfrm>
            <a:off x="1447800" y="1684288"/>
            <a:ext cx="14217580" cy="2308324"/>
          </a:xfrm>
          <a:prstGeom prst="rect">
            <a:avLst/>
          </a:prstGeom>
        </p:spPr>
        <p:txBody>
          <a:bodyPr wrap="square">
            <a:spAutoFit/>
          </a:bodyPr>
          <a:lstStyle/>
          <a:p>
            <a:r>
              <a:rPr lang="en-US" dirty="0">
                <a:solidFill>
                  <a:srgbClr val="F4EDD8"/>
                </a:solidFill>
                <a:latin typeface="Goudy Old Style" panose="02020502050305020303" pitchFamily="18" charset="0"/>
              </a:rPr>
              <a:t>Elements!!!​</a:t>
            </a:r>
            <a:r>
              <a:rPr lang="en-US" sz="3600" dirty="0"/>
              <a:t>Elements!!!​</a:t>
            </a:r>
          </a:p>
          <a:p>
            <a:endParaRPr lang="en-US" sz="3600" dirty="0"/>
          </a:p>
          <a:p>
            <a:r>
              <a:rPr lang="en-US" sz="3600" dirty="0"/>
              <a:t>There are 118 elements on Earth, But only 92 occur naturally, others are made by scientist in Labs.</a:t>
            </a:r>
          </a:p>
        </p:txBody>
      </p:sp>
      <p:pic>
        <p:nvPicPr>
          <p:cNvPr id="3" name="Picture 2">
            <a:extLst>
              <a:ext uri="{FF2B5EF4-FFF2-40B4-BE49-F238E27FC236}">
                <a16:creationId xmlns:a16="http://schemas.microsoft.com/office/drawing/2014/main" id="{55C84B7A-F54D-4DD2-BE17-717D8A2E9BF2}"/>
              </a:ext>
            </a:extLst>
          </p:cNvPr>
          <p:cNvPicPr>
            <a:picLocks noChangeAspect="1"/>
          </p:cNvPicPr>
          <p:nvPr/>
        </p:nvPicPr>
        <p:blipFill>
          <a:blip r:embed="rId3"/>
          <a:stretch>
            <a:fillRect/>
          </a:stretch>
        </p:blipFill>
        <p:spPr>
          <a:xfrm>
            <a:off x="6741932" y="4433153"/>
            <a:ext cx="6266292" cy="3263092"/>
          </a:xfrm>
          <a:prstGeom prst="rect">
            <a:avLst/>
          </a:prstGeom>
        </p:spPr>
      </p:pic>
      <p:pic>
        <p:nvPicPr>
          <p:cNvPr id="4" name="Picture 3">
            <a:extLst>
              <a:ext uri="{FF2B5EF4-FFF2-40B4-BE49-F238E27FC236}">
                <a16:creationId xmlns:a16="http://schemas.microsoft.com/office/drawing/2014/main" id="{3CB5D807-88E8-4826-BA84-DAA4011D6DF0}"/>
              </a:ext>
            </a:extLst>
          </p:cNvPr>
          <p:cNvPicPr>
            <a:picLocks noChangeAspect="1"/>
          </p:cNvPicPr>
          <p:nvPr/>
        </p:nvPicPr>
        <p:blipFill>
          <a:blip r:embed="rId4"/>
          <a:stretch>
            <a:fillRect/>
          </a:stretch>
        </p:blipFill>
        <p:spPr>
          <a:xfrm>
            <a:off x="14341619" y="5644853"/>
            <a:ext cx="3489181" cy="3445837"/>
          </a:xfrm>
          <a:prstGeom prst="rect">
            <a:avLst/>
          </a:prstGeom>
        </p:spPr>
      </p:pic>
      <p:pic>
        <p:nvPicPr>
          <p:cNvPr id="5" name="Picture 4">
            <a:extLst>
              <a:ext uri="{FF2B5EF4-FFF2-40B4-BE49-F238E27FC236}">
                <a16:creationId xmlns:a16="http://schemas.microsoft.com/office/drawing/2014/main" id="{9BF1F013-03BD-465F-95A8-33E327CF3325}"/>
              </a:ext>
            </a:extLst>
          </p:cNvPr>
          <p:cNvPicPr>
            <a:picLocks noChangeAspect="1"/>
          </p:cNvPicPr>
          <p:nvPr/>
        </p:nvPicPr>
        <p:blipFill>
          <a:blip r:embed="rId5"/>
          <a:stretch>
            <a:fillRect/>
          </a:stretch>
        </p:blipFill>
        <p:spPr>
          <a:xfrm>
            <a:off x="1412890" y="6204554"/>
            <a:ext cx="3995648" cy="27514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68"/>
        <p:cNvGrpSpPr/>
        <p:nvPr/>
      </p:nvGrpSpPr>
      <p:grpSpPr>
        <a:xfrm>
          <a:off x="0" y="0"/>
          <a:ext cx="0" cy="0"/>
          <a:chOff x="0" y="0"/>
          <a:chExt cx="0" cy="0"/>
        </a:xfrm>
      </p:grpSpPr>
      <p:sp>
        <p:nvSpPr>
          <p:cNvPr id="170" name="Google Shape;170;p9"/>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72" name="Google Shape;172;p9"/>
          <p:cNvSpPr txBox="1">
            <a:spLocks noGrp="1"/>
          </p:cNvSpPr>
          <p:nvPr>
            <p:ph type="ftr" idx="11"/>
          </p:nvPr>
        </p:nvSpPr>
        <p:spPr>
          <a:xfrm>
            <a:off x="6324600" y="956310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lang="en-US" sz="1400" b="1" dirty="0">
              <a:solidFill>
                <a:schemeClr val="dk1"/>
              </a:solidFill>
              <a:latin typeface="Cambria"/>
              <a:ea typeface="Cambria"/>
              <a:cs typeface="Cambria"/>
              <a:sym typeface="Cambria"/>
            </a:endParaRPr>
          </a:p>
        </p:txBody>
      </p:sp>
      <p:sp>
        <p:nvSpPr>
          <p:cNvPr id="173" name="Google Shape;173;p9"/>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9</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74" name="Google Shape;174;p9"/>
          <p:cNvSpPr/>
          <p:nvPr/>
        </p:nvSpPr>
        <p:spPr>
          <a:xfrm>
            <a:off x="6650935" y="2838450"/>
            <a:ext cx="1184413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000" b="1" i="0" u="none" strike="noStrike" cap="none" dirty="0">
              <a:solidFill>
                <a:schemeClr val="dk1"/>
              </a:solidFill>
              <a:latin typeface="Cambria"/>
              <a:ea typeface="Cambria"/>
              <a:cs typeface="Cambria"/>
              <a:sym typeface="Cambria"/>
            </a:endParaRPr>
          </a:p>
        </p:txBody>
      </p:sp>
      <p:sp>
        <p:nvSpPr>
          <p:cNvPr id="2" name="Rectangle 1">
            <a:extLst>
              <a:ext uri="{FF2B5EF4-FFF2-40B4-BE49-F238E27FC236}">
                <a16:creationId xmlns:a16="http://schemas.microsoft.com/office/drawing/2014/main" id="{CA9B8CB5-E227-43F7-AFB8-704D9BEF39B9}"/>
              </a:ext>
            </a:extLst>
          </p:cNvPr>
          <p:cNvSpPr/>
          <p:nvPr/>
        </p:nvSpPr>
        <p:spPr>
          <a:xfrm>
            <a:off x="1689206" y="1091432"/>
            <a:ext cx="14909588" cy="5847755"/>
          </a:xfrm>
          <a:prstGeom prst="rect">
            <a:avLst/>
          </a:prstGeom>
        </p:spPr>
        <p:txBody>
          <a:bodyPr wrap="square">
            <a:spAutoFit/>
          </a:bodyPr>
          <a:lstStyle/>
          <a:p>
            <a:pPr marL="285750" indent="-285750">
              <a:buFont typeface="Wingdings" panose="05000000000000000000" pitchFamily="2" charset="2"/>
              <a:buChar char="ü"/>
            </a:pPr>
            <a:r>
              <a:rPr lang="en-US" sz="3600" dirty="0" err="1"/>
              <a:t>Cont</a:t>
            </a:r>
            <a:r>
              <a:rPr lang="en-US" sz="3600" dirty="0"/>
              <a:t>….​</a:t>
            </a:r>
          </a:p>
          <a:p>
            <a:endParaRPr lang="en-US" sz="3600" dirty="0"/>
          </a:p>
          <a:p>
            <a:pPr marL="571500" indent="-571500" fontAlgn="base">
              <a:buFont typeface="Wingdings" panose="05000000000000000000" pitchFamily="2" charset="2"/>
              <a:buChar char="ü"/>
            </a:pPr>
            <a:r>
              <a:rPr lang="en-US" sz="3600" dirty="0" err="1"/>
              <a:t>Eg</a:t>
            </a:r>
            <a:r>
              <a:rPr lang="en-US" sz="3600" dirty="0"/>
              <a:t>: Sugar, salt, chalk, water, ….​</a:t>
            </a:r>
          </a:p>
          <a:p>
            <a:pPr marL="571500" indent="-571500" fontAlgn="base">
              <a:buFont typeface="Wingdings" panose="05000000000000000000" pitchFamily="2" charset="2"/>
              <a:buChar char="ü"/>
            </a:pPr>
            <a:r>
              <a:rPr lang="en-US" sz="3600" dirty="0"/>
              <a:t>They all are formed by different  molecules, that’s why… the Sugar is sweeter and the Salt is salty.​</a:t>
            </a:r>
          </a:p>
          <a:p>
            <a:pPr marL="571500" indent="-571500" fontAlgn="base">
              <a:buFont typeface="Wingdings" panose="05000000000000000000" pitchFamily="2" charset="2"/>
              <a:buChar char="ü"/>
            </a:pPr>
            <a:r>
              <a:rPr lang="en-US" sz="3600" dirty="0"/>
              <a:t>It is Fascinating where the two gases elements join to form the liquid Water.​</a:t>
            </a:r>
          </a:p>
          <a:p>
            <a:pPr marL="571500" indent="-571500" fontAlgn="base">
              <a:buFont typeface="Wingdings" panose="05000000000000000000" pitchFamily="2" charset="2"/>
              <a:buChar char="ü"/>
            </a:pPr>
            <a:r>
              <a:rPr lang="en-US" sz="3600" dirty="0"/>
              <a:t>The Two poisonous substances Sodium and Chlorine combine to from Common salt​</a:t>
            </a:r>
          </a:p>
          <a:p>
            <a:pPr fontAlgn="base"/>
            <a:r>
              <a:rPr lang="en-US" sz="3600" dirty="0"/>
              <a:t> (Sodium chloride).  </a:t>
            </a:r>
            <a:r>
              <a:rPr lang="en-IN" sz="3600" dirty="0"/>
              <a:t>​</a:t>
            </a:r>
          </a:p>
          <a:p>
            <a:endParaRPr lang="en-US" dirty="0"/>
          </a:p>
        </p:txBody>
      </p:sp>
      <p:pic>
        <p:nvPicPr>
          <p:cNvPr id="3" name="Picture 2">
            <a:extLst>
              <a:ext uri="{FF2B5EF4-FFF2-40B4-BE49-F238E27FC236}">
                <a16:creationId xmlns:a16="http://schemas.microsoft.com/office/drawing/2014/main" id="{854C7A3E-ED84-4B11-B493-BFD07FC3DEB9}"/>
              </a:ext>
            </a:extLst>
          </p:cNvPr>
          <p:cNvPicPr>
            <a:picLocks noChangeAspect="1"/>
          </p:cNvPicPr>
          <p:nvPr/>
        </p:nvPicPr>
        <p:blipFill rotWithShape="1">
          <a:blip r:embed="rId3"/>
          <a:srcRect t="4182" r="2845"/>
          <a:stretch/>
        </p:blipFill>
        <p:spPr>
          <a:xfrm>
            <a:off x="7378843" y="5798128"/>
            <a:ext cx="5317023" cy="3126658"/>
          </a:xfrm>
          <a:prstGeom prst="rect">
            <a:avLst/>
          </a:prstGeom>
        </p:spPr>
      </p:pic>
      <p:sp>
        <p:nvSpPr>
          <p:cNvPr id="10" name="Google Shape;159;p8">
            <a:extLst>
              <a:ext uri="{FF2B5EF4-FFF2-40B4-BE49-F238E27FC236}">
                <a16:creationId xmlns:a16="http://schemas.microsoft.com/office/drawing/2014/main" id="{A0700BFD-B2AE-455B-AF49-98F4AEE669EC}"/>
              </a:ext>
            </a:extLst>
          </p:cNvPr>
          <p:cNvSpPr/>
          <p:nvPr/>
        </p:nvSpPr>
        <p:spPr>
          <a:xfrm>
            <a:off x="0" y="9243943"/>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279</Words>
  <Application>Microsoft Office PowerPoint</Application>
  <PresentationFormat>Custom</PresentationFormat>
  <Paragraphs>139</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Courier New</vt:lpstr>
      <vt:lpstr>Goudy Old Style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vt:lpstr>
      <vt:lpstr>Arrangements of Molecules</vt:lpstr>
      <vt:lpstr>Solubility in Water!​</vt:lpstr>
      <vt:lpstr>Miscible liquid and Immiscible liquid</vt:lpstr>
      <vt:lpstr>Cont…</vt:lpstr>
      <vt:lpstr>Transparency – Amount of light passing through the material.​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Administrator</cp:lastModifiedBy>
  <cp:revision>14</cp:revision>
  <dcterms:created xsi:type="dcterms:W3CDTF">2006-08-16T00:00:00Z</dcterms:created>
  <dcterms:modified xsi:type="dcterms:W3CDTF">2023-06-18T09:25:19Z</dcterms:modified>
</cp:coreProperties>
</file>